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PARCOURS PROFESSIONNEL D’UN TECHNICIEN DES MÉDIAS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Partage d’expériences et conseils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De la technique à l’expertise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Hermann Joël SENAHOUN</a:t>
            </a:r>
          </a:p>
          <a:p>
            <a:pPr>
              <a:spcAft>
                <a:spcPts val="800"/>
              </a:spcAft>
              <a:defRPr sz="1700"/>
            </a:pPr>
            <a:r>
              <a:t>Ingénieur – Consultant spécialiste des questions techniques et énergétiques des médias africains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1/13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Objectifs de la communication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• Comprendre l’évolution du métier de technicien des médias</a:t>
            </a:r>
          </a:p>
          <a:p>
            <a:pPr>
              <a:spcAft>
                <a:spcPts val="800"/>
              </a:spcAft>
              <a:defRPr sz="1900"/>
            </a:pPr>
            <a:r>
              <a:t>• Partager une expérience professionnelle</a:t>
            </a:r>
          </a:p>
          <a:p>
            <a:pPr>
              <a:spcAft>
                <a:spcPts val="800"/>
              </a:spcAft>
              <a:defRPr sz="1900"/>
            </a:pPr>
            <a:r>
              <a:t>• Identifier les compétences clés</a:t>
            </a:r>
          </a:p>
          <a:p>
            <a:pPr>
              <a:spcAft>
                <a:spcPts val="800"/>
              </a:spcAft>
              <a:defRPr sz="1900"/>
            </a:pPr>
            <a:r>
              <a:t>• Tirer des enseignements du terrain</a:t>
            </a:r>
          </a:p>
          <a:p>
            <a:pPr>
              <a:spcAft>
                <a:spcPts val="800"/>
              </a:spcAft>
              <a:defRPr sz="1900"/>
            </a:pPr>
            <a:r>
              <a:t>• Donner des conseils aux jeunes techniciens</a:t>
            </a:r>
          </a:p>
          <a:p>
            <a:pPr>
              <a:spcAft>
                <a:spcPts val="800"/>
              </a:spcAft>
              <a:defRPr sz="1900"/>
            </a:pPr>
            <a:r>
              <a:t>• Réfléchir à l’avenir du métier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2/13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Mon parcours : de la technique à l’expertise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Découverte → Apprentissage → Expérience → Responsabilités → Expertise → Transmission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• Premiers pas dans la technique</a:t>
            </a:r>
          </a:p>
          <a:p>
            <a:pPr>
              <a:spcAft>
                <a:spcPts val="800"/>
              </a:spcAft>
              <a:defRPr sz="1900"/>
            </a:pPr>
            <a:r>
              <a:t>• Apprentissage sur le terrain</a:t>
            </a:r>
          </a:p>
          <a:p>
            <a:pPr>
              <a:spcAft>
                <a:spcPts val="800"/>
              </a:spcAft>
              <a:defRPr sz="1900"/>
            </a:pPr>
            <a:r>
              <a:t>• Acquisition progressive de compétences</a:t>
            </a:r>
          </a:p>
          <a:p>
            <a:pPr>
              <a:spcAft>
                <a:spcPts val="800"/>
              </a:spcAft>
              <a:defRPr sz="1900"/>
            </a:pPr>
            <a:r>
              <a:t>• Prise de responsabilités</a:t>
            </a:r>
          </a:p>
          <a:p>
            <a:pPr>
              <a:spcAft>
                <a:spcPts val="800"/>
              </a:spcAft>
              <a:defRPr sz="1900"/>
            </a:pPr>
            <a:r>
              <a:t>• Conseil et accompagnement</a:t>
            </a:r>
          </a:p>
          <a:p>
            <a:pPr>
              <a:spcAft>
                <a:spcPts val="800"/>
              </a:spcAft>
              <a:defRPr sz="1900"/>
            </a:pPr>
            <a:r>
              <a:t>• Transmission du savoir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 i="1"/>
            </a:pPr>
            <a:r>
              <a:t>« L’expertise se construit avec le temps, l’expérience et l’apprentissage continu. 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3/13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Le technicien des médias aujourd’hui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Le technicien n’est plus seulement un « dépanneur ».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• Technicien</a:t>
            </a:r>
          </a:p>
          <a:p>
            <a:pPr>
              <a:spcAft>
                <a:spcPts val="800"/>
              </a:spcAft>
              <a:defRPr sz="1900"/>
            </a:pPr>
            <a:r>
              <a:t>• Diagnosticien</a:t>
            </a:r>
          </a:p>
          <a:p>
            <a:pPr>
              <a:spcAft>
                <a:spcPts val="800"/>
              </a:spcAft>
              <a:defRPr sz="1900"/>
            </a:pPr>
            <a:r>
              <a:t>• Maintenancier</a:t>
            </a:r>
          </a:p>
          <a:p>
            <a:pPr>
              <a:spcAft>
                <a:spcPts val="800"/>
              </a:spcAft>
              <a:defRPr sz="1900"/>
            </a:pPr>
            <a:r>
              <a:t>• Spécialiste énergie</a:t>
            </a:r>
          </a:p>
          <a:p>
            <a:pPr>
              <a:spcAft>
                <a:spcPts val="800"/>
              </a:spcAft>
              <a:defRPr sz="1900"/>
            </a:pPr>
            <a:r>
              <a:t>• Spécialiste transmission / RF</a:t>
            </a:r>
          </a:p>
          <a:p>
            <a:pPr>
              <a:spcAft>
                <a:spcPts val="800"/>
              </a:spcAft>
              <a:defRPr sz="1900"/>
            </a:pPr>
            <a:r>
              <a:t>• Technicien informatique &amp; réseaux</a:t>
            </a:r>
          </a:p>
          <a:p>
            <a:pPr>
              <a:spcAft>
                <a:spcPts val="800"/>
              </a:spcAft>
              <a:defRPr sz="1900"/>
            </a:pPr>
            <a:r>
              <a:t>• Technicien audiovisuel</a:t>
            </a:r>
          </a:p>
          <a:p>
            <a:pPr>
              <a:spcAft>
                <a:spcPts val="800"/>
              </a:spcAft>
              <a:defRPr sz="1900"/>
            </a:pPr>
            <a:r>
              <a:t>• Formateur</a:t>
            </a:r>
          </a:p>
          <a:p>
            <a:pPr>
              <a:spcAft>
                <a:spcPts val="800"/>
              </a:spcAft>
              <a:defRPr sz="1900"/>
            </a:pPr>
            <a:r>
              <a:t>• Conseiller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4/13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Les réalités du terrain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Le terrain est notre véritable école.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• Pannes inattendues</a:t>
            </a:r>
          </a:p>
          <a:p>
            <a:pPr>
              <a:spcAft>
                <a:spcPts val="800"/>
              </a:spcAft>
              <a:defRPr sz="1900"/>
            </a:pPr>
            <a:r>
              <a:t>• Travail sous pression</a:t>
            </a:r>
          </a:p>
          <a:p>
            <a:pPr>
              <a:spcAft>
                <a:spcPts val="800"/>
              </a:spcAft>
              <a:defRPr sz="1900"/>
            </a:pPr>
            <a:r>
              <a:t>• Manque de ressources</a:t>
            </a:r>
          </a:p>
          <a:p>
            <a:pPr>
              <a:spcAft>
                <a:spcPts val="800"/>
              </a:spcAft>
              <a:defRPr sz="1900"/>
            </a:pPr>
            <a:r>
              <a:t>• Équipements vieillissants</a:t>
            </a:r>
          </a:p>
          <a:p>
            <a:pPr>
              <a:spcAft>
                <a:spcPts val="800"/>
              </a:spcAft>
              <a:defRPr sz="1900"/>
            </a:pPr>
            <a:r>
              <a:t>• Évolution rapide des technologies</a:t>
            </a:r>
          </a:p>
          <a:p>
            <a:pPr>
              <a:spcAft>
                <a:spcPts val="800"/>
              </a:spcAft>
              <a:defRPr sz="1900"/>
            </a:pPr>
            <a:r>
              <a:t>• Contraintes budgétaires</a:t>
            </a:r>
          </a:p>
          <a:p>
            <a:pPr>
              <a:spcAft>
                <a:spcPts val="800"/>
              </a:spcAft>
              <a:defRPr sz="1900"/>
            </a:pPr>
            <a:r>
              <a:t>• Exigences de continuité d’antenne</a:t>
            </a:r>
          </a:p>
          <a:p>
            <a:pPr>
              <a:spcAft>
                <a:spcPts val="800"/>
              </a:spcAft>
              <a:defRPr sz="1900"/>
            </a:pPr>
            <a:r>
              <a:t>• Responsabilité liée à la sécurité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 i="1"/>
            </a:pPr>
            <a:r>
              <a:t>« Des problèmes à résoudre = des occasions d’apprendre. 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5/13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Les compétences indispensables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COMPÉTENCES TECHNIQUES</a:t>
            </a:r>
          </a:p>
          <a:p>
            <a:pPr>
              <a:spcAft>
                <a:spcPts val="800"/>
              </a:spcAft>
              <a:defRPr sz="1700"/>
            </a:pPr>
            <a:r>
              <a:t>• Électricité &amp; électronique • Audio • RF/HF • Informatique • Réseaux • Énergie • Streaming &amp; numérique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COMPÉTENCES PROFESSIONNELLES</a:t>
            </a:r>
          </a:p>
          <a:p>
            <a:pPr>
              <a:spcAft>
                <a:spcPts val="800"/>
              </a:spcAft>
              <a:defRPr sz="1700"/>
            </a:pPr>
            <a:r>
              <a:t>• Diagnostic • Organisation • Communication • Rapports techniques • Priorités • Travail en équipe • Gestion de projets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6/13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Diagnostiquer avant de réparer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SYMPTÔME</a:t>
            </a:r>
          </a:p>
          <a:p>
            <a:pPr>
              <a:spcAft>
                <a:spcPts val="800"/>
              </a:spcAft>
              <a:defRPr sz="1900"/>
            </a:pPr>
            <a:r>
              <a:t>↓</a:t>
            </a:r>
          </a:p>
          <a:p>
            <a:pPr>
              <a:spcAft>
                <a:spcPts val="800"/>
              </a:spcAft>
              <a:defRPr sz="1900"/>
            </a:pPr>
            <a:r>
              <a:t>MESURE</a:t>
            </a:r>
          </a:p>
          <a:p>
            <a:pPr>
              <a:spcAft>
                <a:spcPts val="800"/>
              </a:spcAft>
              <a:defRPr sz="1900"/>
            </a:pPr>
            <a:r>
              <a:t>↓</a:t>
            </a:r>
          </a:p>
          <a:p>
            <a:pPr>
              <a:spcAft>
                <a:spcPts val="800"/>
              </a:spcAft>
              <a:defRPr sz="1900"/>
            </a:pPr>
            <a:r>
              <a:t>HYPOTHÈSES</a:t>
            </a:r>
          </a:p>
          <a:p>
            <a:pPr>
              <a:spcAft>
                <a:spcPts val="800"/>
              </a:spcAft>
              <a:defRPr sz="1900"/>
            </a:pPr>
            <a:r>
              <a:t>↓</a:t>
            </a:r>
          </a:p>
          <a:p>
            <a:pPr>
              <a:spcAft>
                <a:spcPts val="800"/>
              </a:spcAft>
              <a:defRPr sz="1900"/>
            </a:pPr>
            <a:r>
              <a:t>VÉRIFICATION</a:t>
            </a:r>
          </a:p>
          <a:p>
            <a:pPr>
              <a:spcAft>
                <a:spcPts val="800"/>
              </a:spcAft>
              <a:defRPr sz="1900"/>
            </a:pPr>
            <a:r>
              <a:t>↓</a:t>
            </a:r>
          </a:p>
          <a:p>
            <a:pPr>
              <a:spcAft>
                <a:spcPts val="800"/>
              </a:spcAft>
              <a:defRPr sz="1900"/>
            </a:pPr>
            <a:r>
              <a:t>DIAGNOSTIC</a:t>
            </a:r>
          </a:p>
          <a:p>
            <a:pPr>
              <a:spcAft>
                <a:spcPts val="800"/>
              </a:spcAft>
              <a:defRPr sz="1900"/>
            </a:pPr>
            <a:r>
              <a:t>↓</a:t>
            </a:r>
          </a:p>
          <a:p>
            <a:pPr>
              <a:spcAft>
                <a:spcPts val="800"/>
              </a:spcAft>
              <a:defRPr sz="1900"/>
            </a:pPr>
            <a:r>
              <a:t>INTERVENTION</a:t>
            </a:r>
          </a:p>
          <a:p>
            <a:pPr>
              <a:spcAft>
                <a:spcPts val="800"/>
              </a:spcAft>
              <a:defRPr sz="1900"/>
            </a:pPr>
            <a:r>
              <a:t>↓</a:t>
            </a:r>
          </a:p>
          <a:p>
            <a:pPr>
              <a:spcAft>
                <a:spcPts val="800"/>
              </a:spcAft>
              <a:defRPr sz="1900"/>
            </a:pPr>
            <a:r>
              <a:t>TEST &amp; VALIDATION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700" i="1"/>
            </a:pPr>
            <a:r>
              <a:t>« Un bon technicien ne change pas les pièces au hasard : il cherche la cause de la panne. 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7/13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5 grandes leçons de mon expérience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1. Apprendre en permanence</a:t>
            </a:r>
          </a:p>
          <a:p>
            <a:pPr>
              <a:spcAft>
                <a:spcPts val="800"/>
              </a:spcAft>
              <a:defRPr sz="1900"/>
            </a:pPr>
            <a:r>
              <a:t>2. Ne jamais avoir honte de dire : « Je ne sais pas »</a:t>
            </a:r>
          </a:p>
          <a:p>
            <a:pPr>
              <a:spcAft>
                <a:spcPts val="800"/>
              </a:spcAft>
              <a:defRPr sz="1900"/>
            </a:pPr>
            <a:r>
              <a:t>3. Documenter chaque intervention</a:t>
            </a:r>
          </a:p>
          <a:p>
            <a:pPr>
              <a:spcAft>
                <a:spcPts val="800"/>
              </a:spcAft>
              <a:defRPr sz="1900"/>
            </a:pPr>
            <a:r>
              <a:t>4. Faire de la sécurité une priorité</a:t>
            </a:r>
          </a:p>
          <a:p>
            <a:pPr>
              <a:spcAft>
                <a:spcPts val="800"/>
              </a:spcAft>
              <a:defRPr sz="1900"/>
            </a:pPr>
            <a:r>
              <a:t>5. Transformer l’expérience en expertise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 i="1"/>
            </a:pPr>
            <a:r>
              <a:t>« Chaque panne résolue doit nous rendre plus compétents qu’avant. 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8/13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Construire sa carrière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Technicien débutant</a:t>
            </a:r>
          </a:p>
          <a:p>
            <a:pPr>
              <a:spcAft>
                <a:spcPts val="800"/>
              </a:spcAft>
              <a:defRPr sz="1900"/>
            </a:pPr>
            <a:r>
              <a:t>        ↓</a:t>
            </a:r>
          </a:p>
          <a:p>
            <a:pPr>
              <a:spcAft>
                <a:spcPts val="800"/>
              </a:spcAft>
              <a:defRPr sz="1900"/>
            </a:pPr>
            <a:r>
              <a:t>Technicien confirmé</a:t>
            </a:r>
          </a:p>
          <a:p>
            <a:pPr>
              <a:spcAft>
                <a:spcPts val="800"/>
              </a:spcAft>
              <a:defRPr sz="1900"/>
            </a:pPr>
            <a:r>
              <a:t>        ↓</a:t>
            </a:r>
          </a:p>
          <a:p>
            <a:pPr>
              <a:spcAft>
                <a:spcPts val="800"/>
              </a:spcAft>
              <a:defRPr sz="1900"/>
            </a:pPr>
            <a:r>
              <a:t>Responsable technique</a:t>
            </a:r>
          </a:p>
          <a:p>
            <a:pPr>
              <a:spcAft>
                <a:spcPts val="800"/>
              </a:spcAft>
              <a:defRPr sz="1900"/>
            </a:pPr>
            <a:r>
              <a:t>        ↓</a:t>
            </a:r>
          </a:p>
          <a:p>
            <a:pPr>
              <a:spcAft>
                <a:spcPts val="800"/>
              </a:spcAft>
              <a:defRPr sz="1900"/>
            </a:pPr>
            <a:r>
              <a:t>Expert / Consultant</a:t>
            </a:r>
          </a:p>
          <a:p>
            <a:pPr>
              <a:spcAft>
                <a:spcPts val="800"/>
              </a:spcAft>
              <a:defRPr sz="1900"/>
            </a:pPr>
            <a:r>
              <a:t>        ↓</a:t>
            </a:r>
          </a:p>
          <a:p>
            <a:pPr>
              <a:spcAft>
                <a:spcPts val="800"/>
              </a:spcAft>
              <a:defRPr sz="1900"/>
            </a:pPr>
            <a:r>
              <a:t>Formateur / Mentor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Pour progresser :</a:t>
            </a:r>
          </a:p>
          <a:p>
            <a:pPr>
              <a:spcAft>
                <a:spcPts val="800"/>
              </a:spcAft>
              <a:defRPr sz="1700"/>
            </a:pPr>
            <a:r>
              <a:t>• Se former • Se spécialiser • Expérimenter • Développer son réseau • Construire sa réputation • Partager son savoir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9/13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7 conseils aux jeunes techniciens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① Maîtriser les fondamentaux</a:t>
            </a:r>
          </a:p>
          <a:p>
            <a:pPr>
              <a:spcAft>
                <a:spcPts val="800"/>
              </a:spcAft>
              <a:defRPr sz="1900"/>
            </a:pPr>
            <a:r>
              <a:t>② Se former continuellement</a:t>
            </a:r>
          </a:p>
          <a:p>
            <a:pPr>
              <a:spcAft>
                <a:spcPts val="800"/>
              </a:spcAft>
              <a:defRPr sz="1900"/>
            </a:pPr>
            <a:r>
              <a:t>③ Développer une spécialité</a:t>
            </a:r>
          </a:p>
          <a:p>
            <a:pPr>
              <a:spcAft>
                <a:spcPts val="800"/>
              </a:spcAft>
              <a:defRPr sz="1900"/>
            </a:pPr>
            <a:r>
              <a:t>④ Apprendre à diagnostiquer</a:t>
            </a:r>
          </a:p>
          <a:p>
            <a:pPr>
              <a:spcAft>
                <a:spcPts val="800"/>
              </a:spcAft>
              <a:defRPr sz="1900"/>
            </a:pPr>
            <a:r>
              <a:t>⑤ Développer ses qualités humaines</a:t>
            </a:r>
          </a:p>
          <a:p>
            <a:pPr>
              <a:spcAft>
                <a:spcPts val="800"/>
              </a:spcAft>
              <a:defRPr sz="1900"/>
            </a:pPr>
            <a:r>
              <a:t>⑥ Soigner sa réputation professionnelle</a:t>
            </a:r>
          </a:p>
          <a:p>
            <a:pPr>
              <a:spcAft>
                <a:spcPts val="800"/>
              </a:spcAft>
              <a:defRPr sz="1900"/>
            </a:pPr>
            <a:r>
              <a:t>⑦ Transmettre ce que l’on apprend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700" i="1"/>
            </a:pPr>
            <a:r>
              <a:t>« Votre diplôme vous permet d’entrer dans le métier. Votre capacité à apprendre vous permet d’y rester. 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10/13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Les erreurs à éviter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/>
            </a:pPr>
            <a:r>
              <a:t>❌ Croire que l’on sait tout</a:t>
            </a:r>
          </a:p>
          <a:p>
            <a:pPr>
              <a:spcAft>
                <a:spcPts val="800"/>
              </a:spcAft>
              <a:defRPr sz="1900"/>
            </a:pPr>
            <a:r>
              <a:t>❌ Remplacer sans diagnostiquer</a:t>
            </a:r>
          </a:p>
          <a:p>
            <a:pPr>
              <a:spcAft>
                <a:spcPts val="800"/>
              </a:spcAft>
              <a:defRPr sz="1900"/>
            </a:pPr>
            <a:r>
              <a:t>❌ Négliger la sécurité</a:t>
            </a:r>
          </a:p>
          <a:p>
            <a:pPr>
              <a:spcAft>
                <a:spcPts val="800"/>
              </a:spcAft>
              <a:defRPr sz="1900"/>
            </a:pPr>
            <a:r>
              <a:t>❌ Travailler sans documentation</a:t>
            </a:r>
          </a:p>
          <a:p>
            <a:pPr>
              <a:spcAft>
                <a:spcPts val="800"/>
              </a:spcAft>
              <a:defRPr sz="1900"/>
            </a:pPr>
            <a:r>
              <a:t>❌ Refuser de se former</a:t>
            </a:r>
          </a:p>
          <a:p>
            <a:pPr>
              <a:spcAft>
                <a:spcPts val="800"/>
              </a:spcAft>
              <a:defRPr sz="1900"/>
            </a:pPr>
            <a:r>
              <a:t>❌ Négliger la communication</a:t>
            </a:r>
          </a:p>
          <a:p>
            <a:pPr>
              <a:spcAft>
                <a:spcPts val="800"/>
              </a:spcAft>
              <a:defRPr sz="1900"/>
            </a:pPr>
            <a:r>
              <a:t>❌ Garder son savoir pour soi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Compétence + Rigueur + Éthique + Sécurité + Expérience = Professionnalisme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11/13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Échanges avec les participants – 15 min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 i="1"/>
            </a:pPr>
            <a:r>
              <a:t>À VOUS LA PAROLE !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• Quel est votre plus grand défi technique aujourd’hui ?</a:t>
            </a:r>
          </a:p>
          <a:p>
            <a:pPr>
              <a:spcAft>
                <a:spcPts val="800"/>
              </a:spcAft>
              <a:defRPr sz="1900"/>
            </a:pPr>
            <a:r>
              <a:t>• Quelle compétence souhaitez-vous développer ?</a:t>
            </a:r>
          </a:p>
          <a:p>
            <a:pPr>
              <a:spcAft>
                <a:spcPts val="800"/>
              </a:spcAft>
              <a:defRPr sz="1900"/>
            </a:pPr>
            <a:r>
              <a:t>• Quelle intervention vous a le plus marqué ?</a:t>
            </a:r>
          </a:p>
          <a:p>
            <a:pPr>
              <a:spcAft>
                <a:spcPts val="800"/>
              </a:spcAft>
              <a:defRPr sz="1900"/>
            </a:pPr>
            <a:r>
              <a:t>• Faut-il être polyvalent ou se spécialiser ?</a:t>
            </a:r>
          </a:p>
          <a:p>
            <a:pPr>
              <a:spcAft>
                <a:spcPts val="800"/>
              </a:spcAft>
              <a:defRPr sz="1900"/>
            </a:pPr>
            <a:r>
              <a:t>• Comment mieux valoriser le métier de technicien ?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Question finale :</a:t>
            </a:r>
          </a:p>
          <a:p>
            <a:pPr>
              <a:spcAft>
                <a:spcPts val="800"/>
              </a:spcAft>
              <a:defRPr sz="1900" i="1"/>
            </a:pPr>
            <a:r>
              <a:t>« Dans cinq ans, quel professionnel voulez-vous être devenu ? 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12/13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2800" b="1"/>
            </a:pPr>
            <a:r>
              <a:t>DE LA TECHNIQUE À L’EXPERTISE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325880"/>
            <a:ext cx="10607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900" i="1"/>
            </a:pPr>
            <a:r>
              <a:t>« Un bon technicien sait réparer une machine.</a:t>
            </a:r>
          </a:p>
          <a:p>
            <a:pPr>
              <a:spcAft>
                <a:spcPts val="800"/>
              </a:spcAft>
              <a:defRPr sz="1900"/>
            </a:pPr>
            <a:r>
              <a:t>Un grand professionnel sait aussi former quelqu’un capable de la réparer demain. »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APPRENDRE → EXPÉRIMENTER → MAÎTRISER → TRANSMETTRE</a:t>
            </a:r>
          </a:p>
          <a:p>
            <a:pPr>
              <a:spcAft>
                <a:spcPts val="800"/>
              </a:spcAft>
              <a:defRPr sz="1900"/>
            </a:pPr>
          </a:p>
          <a:p>
            <a:pPr>
              <a:spcAft>
                <a:spcPts val="800"/>
              </a:spcAft>
              <a:defRPr sz="1900"/>
            </a:pPr>
            <a:r>
              <a:t>Merci pour votre attention.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446520"/>
            <a:ext cx="109728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Parcours professionnel d’un technicien des médias  |  13/13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