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1"/>
  </p:notesMasterIdLst>
  <p:sldIdLst>
    <p:sldId id="257" r:id="rId2"/>
    <p:sldId id="258" r:id="rId3"/>
    <p:sldId id="263" r:id="rId4"/>
    <p:sldId id="264" r:id="rId5"/>
    <p:sldId id="265" r:id="rId6"/>
    <p:sldId id="266" r:id="rId7"/>
    <p:sldId id="267" r:id="rId8"/>
    <p:sldId id="268" r:id="rId9"/>
    <p:sldId id="269" r:id="rId10"/>
    <p:sldId id="270" r:id="rId11"/>
    <p:sldId id="271" r:id="rId12"/>
    <p:sldId id="272" r:id="rId13"/>
    <p:sldId id="273"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90" r:id="rId27"/>
    <p:sldId id="291" r:id="rId28"/>
    <p:sldId id="292" r:id="rId29"/>
    <p:sldId id="293" r:id="rId30"/>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95" d="100"/>
          <a:sy n="95" d="100"/>
        </p:scale>
        <p:origin x="5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1232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Alors pourquoi je suis devant vous ? Parce que depuis deux ans, avec l'IA, j'ai construit des choses que je n'aurais jamais du pouvoir construire. Et a chaque fois la meme question revenait : pourquoi ce n'est pas un technicien qui l'a fait ?</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C'est la question que je vous apporte. Pas pour vous apprendre votre metier : vous le connaissez mieux que moi. Mais pour vous montrer ce que j'ai vu depuis ma place, celle de quelqu'un sans competence technique a qui l'IA a ouvert une porte.</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Je regroupe en quatre familles. Ce sont mes quatre parties.</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L'IA ne changera pas une lampe d'emetteur, ne remontera pas sur un pylone, ne detectera pas un TOS qui grimpe, ne soudera pas un connecteur. Si quelqu'un vous dit que l'IA va faire votre travail, il ne connait pas votre travail. Ce qu'elle change, c'est autre chose : et c'est ce qui vous use le plus.</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Premiere famille : la douleur la plus lourde du technicien de proximite. Et ce n'est pas une douleur technique, c'est une douleur de solitude.</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Dans une grande station il y a un chef technique, un fournisseur sous contrat, un collegue qui a deja vu la panne. Dans une radio de proximite a Nikki, Bemberekè, Banikoara : un homme, seul, a 5h du matin, avec une antenne qui doit ouvrir.</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Vous prenez votre telephone, vous photographiez, vous decrivez le symptome. Et vous avez en face de vous quelque chose qui ressemble a un collegue experimente disponible a 5h du matin.</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Ce n'est pas magique : c'est simplement que vous n'etes plus seul devant la panne. LANCER LA CAPTURE VIDEO 1 (45 s).</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Point le plus dangereux de la presentation. Si vous appliquez sans verifier, vous grillez du materiel.</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Votre experience reste le filtre. Celui qui n'y connait rien ne verra pas la betise. Vous, si.</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Deuxieme famille. Elle ne fait mal a personne physiquement, mais elle vole des heures.</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Pour les commerciales c'est de l'argent : un releve mal tenu, c'est une facture injustifiable. Pour les communautaires c'est la memoire de la communaute qui se perd dans un disque dur.</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Vous collez le releve brut tel quel, vous demandez un tableau. Et surtout vous demandez le modele une fois : ensuite chaque mois vous ne refaites plus la mise en forme, vous remplissez. LANCER LA CAPTURE VIDEO 2 (60 s).</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Il faut le dire et ne pas se raconter d'histoires. Mais plutot que d'attendre qu'on le fasse pour nous, nous devrions etre acteurs.</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Troisieme famille, moins spectaculaire mais peut-etre la plus quotidienne.</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Je connais ce moment : c'est la que j'ai passe le plus de nuits.</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Vous ecrivez en francais, pas en jargon, pas en anglais. Le plus important vient apres : ca ne marche pas, vous collez le message d'erreur et vous demandez pourquoi. LANCER LA CAPTURE VIDEO 3 (45 s).</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Et cette boucle-la, decrire tester corriger, c'est exactement celle qui m'a permis, a moi qui ne suis pas technicien, de construire les outils dont je vais vous parler.</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Quatrieme famille.</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Marquer un temps apres la question sur le journal de maintenance. Ce n'est pas de la negligence : on ne vous a jamais donne le temps. L'inventaire est dans la tete d'un seul homme : le jour ou il part, la radio perd sa memoire technique.</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Aucun formateur humain n'a cette patience, et aucun n'est disponible un dimanche a 22h.</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Et la ma question du debut revient.</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Aller vite, 90 secondes au total. Ne rien demontrer.</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Une phrase par outil, pas plus.</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Je ne suis pas ici pour vous les vendre, ni pour vous les distribuer. Je les montre pour une seule raison.</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Ce n'est pas de l'information, c'est de l'experience incarnee : ca ne se telecharge pas. Et ce qui sort de votre antenne, c'est vous qui l'assumez.</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va vous la proposer. Notre radio vaut par la confiance. Le jour ou un auditeur decouvre qu'il a ecoute une voix fabriquee sans qu'on le lui dise, cette confiance est perdue, et elle ne revient pas.</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Je ne vous demande pas de tout changer. Trois gestes. Le troisieme est le plus important : personne ne vous jugera. C'est peut-etre le premier endroit de votre carriere ou vous pouvez demander sans avoir l'air de ne pas savoir.</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Vous n'ouvrez pas et ne fermez pas l'antenne : vous tenez debout la seule voix que des milliers de gens entendent chaque matin. Ce que l'IA vous apporte, ce n'est pas un remplacant. C'est la fin de la solitude et la fin de la paperasse. Le reste, ca a toujours ete vous. Merci.</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2">
    <p:bg>
      <p:bgPr>
        <a:solidFill>
          <a:srgbClr val="12402F"/>
        </a:solidFill>
        <a:effectLst/>
      </p:bgPr>
    </p:bg>
    <p:spTree>
      <p:nvGrpSpPr>
        <p:cNvPr id="1" name=""/>
        <p:cNvGrpSpPr/>
        <p:nvPr/>
      </p:nvGrpSpPr>
      <p:grpSpPr>
        <a:xfrm>
          <a:off x="0" y="0"/>
          <a:ext cx="0" cy="0"/>
          <a:chOff x="0" y="0"/>
          <a:chExt cx="0" cy="0"/>
        </a:xfrm>
      </p:grpSpPr>
      <p:sp>
        <p:nvSpPr>
          <p:cNvPr id="2" name="Shape 0"/>
          <p:cNvSpPr/>
          <p:nvPr/>
        </p:nvSpPr>
        <p:spPr>
          <a:xfrm>
            <a:off x="9418320" y="-822960"/>
            <a:ext cx="4206240" cy="4206240"/>
          </a:xfrm>
          <a:prstGeom prst="ellipse">
            <a:avLst/>
          </a:prstGeom>
          <a:solidFill>
            <a:srgbClr val="E0A526">
              <a:alpha val="11000"/>
            </a:srgbClr>
          </a:solidFill>
          <a:ln w="12700">
            <a:solidFill>
              <a:srgbClr val="E0A526">
                <a:alpha val="0"/>
              </a:srgbClr>
            </a:solidFill>
            <a:prstDash val="solid"/>
          </a:ln>
        </p:spPr>
      </p:sp>
      <p:sp>
        <p:nvSpPr>
          <p:cNvPr id="3" name="Shape 1"/>
          <p:cNvSpPr/>
          <p:nvPr/>
        </p:nvSpPr>
        <p:spPr>
          <a:xfrm>
            <a:off x="10058400" y="4572000"/>
            <a:ext cx="3108960" cy="3108960"/>
          </a:xfrm>
          <a:prstGeom prst="ellipse">
            <a:avLst/>
          </a:prstGeom>
          <a:solidFill>
            <a:srgbClr val="FFFFFF">
              <a:alpha val="7000"/>
            </a:srgbClr>
          </a:solidFill>
          <a:ln w="12700">
            <a:solidFill>
              <a:srgbClr val="FFFFFF">
                <a:alpha val="0"/>
              </a:srgbClr>
            </a:solidFill>
            <a:prstDash val="solid"/>
          </a:ln>
        </p:spPr>
      </p:sp>
      <p:sp>
        <p:nvSpPr>
          <p:cNvPr id="4" name="Text 2"/>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JOURNÉE DU TECHNICIEN DES MÉDIAS · 2ᵉ ÉDITION</a:t>
            </a:r>
            <a:endParaRPr lang="en-US" sz="1800" dirty="0"/>
          </a:p>
        </p:txBody>
      </p:sp>
      <p:sp>
        <p:nvSpPr>
          <p:cNvPr id="5" name="Text 3"/>
          <p:cNvSpPr txBox="1"/>
          <p:nvPr/>
        </p:nvSpPr>
        <p:spPr>
          <a:xfrm>
            <a:off x="731520" y="2011680"/>
            <a:ext cx="8595360" cy="2743200"/>
          </a:xfrm>
          <a:prstGeom prst="rect">
            <a:avLst/>
          </a:prstGeom>
          <a:noFill/>
          <a:ln/>
        </p:spPr>
        <p:txBody>
          <a:bodyPr wrap="square" lIns="0" tIns="0" rIns="0" bIns="0" rtlCol="0" anchor="ctr"/>
          <a:lstStyle/>
          <a:p>
            <a:pPr marL="0" indent="0">
              <a:lnSpc>
                <a:spcPts val="5300"/>
              </a:lnSpc>
              <a:buNone/>
            </a:pPr>
            <a:r>
              <a:rPr lang="en-US" sz="4600" b="1" dirty="0">
                <a:solidFill>
                  <a:srgbClr val="FFFFFF"/>
                </a:solidFill>
                <a:latin typeface="Cambria" pitchFamily="34" charset="0"/>
                <a:ea typeface="Cambria" pitchFamily="34" charset="-122"/>
                <a:cs typeface="Cambria" pitchFamily="34" charset="-120"/>
              </a:rPr>
              <a:t>Les facilitations du métier de technicien Radio à l'ère de l'IA</a:t>
            </a:r>
            <a:endParaRPr lang="en-US" sz="4600" dirty="0"/>
          </a:p>
        </p:txBody>
      </p:sp>
      <p:sp>
        <p:nvSpPr>
          <p:cNvPr id="6" name="Text 4"/>
          <p:cNvSpPr txBox="1"/>
          <p:nvPr/>
        </p:nvSpPr>
        <p:spPr>
          <a:xfrm>
            <a:off x="731520" y="5029200"/>
            <a:ext cx="8595360" cy="1280160"/>
          </a:xfrm>
          <a:prstGeom prst="rect">
            <a:avLst/>
          </a:prstGeom>
          <a:noFill/>
          <a:ln/>
        </p:spPr>
        <p:txBody>
          <a:bodyPr wrap="square" lIns="0" tIns="0" rIns="0" bIns="0" rtlCol="0" anchor="ctr"/>
          <a:lstStyle/>
          <a:p>
            <a:pPr marL="0" indent="0">
              <a:lnSpc>
                <a:spcPts val="4000"/>
              </a:lnSpc>
              <a:buNone/>
            </a:pPr>
            <a:r>
              <a:rPr lang="en-US" sz="2600" dirty="0">
                <a:solidFill>
                  <a:srgbClr val="CFE0D6"/>
                </a:solidFill>
                <a:latin typeface="Calibri" pitchFamily="34" charset="0"/>
                <a:ea typeface="Calibri" pitchFamily="34" charset="-122"/>
                <a:cs typeface="Calibri" pitchFamily="34" charset="-120"/>
              </a:rPr>
              <a:t>Communication n°2</a:t>
            </a:r>
            <a:endParaRPr lang="en-US" sz="2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3">
    <p:bg>
      <p:bgPr>
        <a:solidFill>
          <a:srgbClr val="F4F1EA"/>
        </a:solidFill>
        <a:effectLst/>
      </p:bgPr>
    </p:bg>
    <p:spTree>
      <p:nvGrpSpPr>
        <p:cNvPr id="1" name=""/>
        <p:cNvGrpSpPr/>
        <p:nvPr/>
      </p:nvGrpSpPr>
      <p:grpSpPr>
        <a:xfrm>
          <a:off x="0" y="0"/>
          <a:ext cx="0" cy="0"/>
          <a:chOff x="0" y="0"/>
          <a:chExt cx="0" cy="0"/>
        </a:xfrm>
      </p:grpSpPr>
      <p:sp>
        <p:nvSpPr>
          <p:cNvPr id="2" name="Shape 0"/>
          <p:cNvSpPr/>
          <p:nvPr/>
        </p:nvSpPr>
        <p:spPr>
          <a:xfrm>
            <a:off x="9966960" y="822960"/>
            <a:ext cx="3291840" cy="3291840"/>
          </a:xfrm>
          <a:prstGeom prst="ellipse">
            <a:avLst/>
          </a:prstGeom>
          <a:solidFill>
            <a:srgbClr val="E0A526">
              <a:alpha val="16000"/>
            </a:srgbClr>
          </a:solidFill>
          <a:ln w="12700">
            <a:solidFill>
              <a:srgbClr val="E0A526">
                <a:alpha val="0"/>
              </a:srgbClr>
            </a:solidFill>
            <a:prstDash val="solid"/>
          </a:ln>
        </p:spPr>
      </p:sp>
      <p:sp>
        <p:nvSpPr>
          <p:cNvPr id="3" name="Text 1"/>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LA QUESTION DE CETTE COMMUNICATION</a:t>
            </a:r>
            <a:endParaRPr lang="en-US" sz="1800" dirty="0"/>
          </a:p>
        </p:txBody>
      </p:sp>
      <p:sp>
        <p:nvSpPr>
          <p:cNvPr id="4" name="Text 2"/>
          <p:cNvSpPr txBox="1"/>
          <p:nvPr/>
        </p:nvSpPr>
        <p:spPr>
          <a:xfrm>
            <a:off x="731520" y="1554480"/>
            <a:ext cx="8595360" cy="3108960"/>
          </a:xfrm>
          <a:prstGeom prst="rect">
            <a:avLst/>
          </a:prstGeom>
          <a:noFill/>
          <a:ln/>
        </p:spPr>
        <p:txBody>
          <a:bodyPr wrap="square" lIns="0" tIns="0" rIns="0" bIns="0" rtlCol="0" anchor="ctr"/>
          <a:lstStyle/>
          <a:p>
            <a:pPr marL="0" indent="0">
              <a:lnSpc>
                <a:spcPts val="5500"/>
              </a:lnSpc>
              <a:buNone/>
            </a:pPr>
            <a:r>
              <a:rPr lang="en-US" sz="4800" b="1" dirty="0">
                <a:solidFill>
                  <a:srgbClr val="1B2420"/>
                </a:solidFill>
                <a:latin typeface="Cambria" pitchFamily="34" charset="0"/>
                <a:ea typeface="Cambria" pitchFamily="34" charset="-122"/>
                <a:cs typeface="Cambria" pitchFamily="34" charset="-120"/>
              </a:rPr>
              <a:t>Le métier de technicien radio se réduit-il à ouvrir et fermer l'antenne ?</a:t>
            </a:r>
            <a:endParaRPr lang="en-US" sz="4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8">
    <p:bg>
      <p:bgPr>
        <a:solidFill>
          <a:srgbClr val="F4F1EA"/>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LE PLAN</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4200" b="1" dirty="0">
                <a:solidFill>
                  <a:srgbClr val="1B2420"/>
                </a:solidFill>
                <a:latin typeface="Cambria" pitchFamily="34" charset="0"/>
                <a:ea typeface="Cambria" pitchFamily="34" charset="-122"/>
                <a:cs typeface="Cambria" pitchFamily="34" charset="-120"/>
              </a:rPr>
              <a:t>Quatre familles de frictions</a:t>
            </a:r>
            <a:endParaRPr lang="en-US" sz="4200" dirty="0"/>
          </a:p>
        </p:txBody>
      </p:sp>
      <p:sp>
        <p:nvSpPr>
          <p:cNvPr id="4" name="Shape 2"/>
          <p:cNvSpPr/>
          <p:nvPr/>
        </p:nvSpPr>
        <p:spPr>
          <a:xfrm>
            <a:off x="731520" y="2286000"/>
            <a:ext cx="10698480" cy="774954"/>
          </a:xfrm>
          <a:prstGeom prst="roundRect">
            <a:avLst>
              <a:gd name="adj" fmla="val 9440"/>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5" name="Shape 3"/>
          <p:cNvSpPr/>
          <p:nvPr/>
        </p:nvSpPr>
        <p:spPr>
          <a:xfrm>
            <a:off x="1097280" y="2441448"/>
            <a:ext cx="464058" cy="464058"/>
          </a:xfrm>
          <a:prstGeom prst="ellipse">
            <a:avLst/>
          </a:prstGeom>
          <a:solidFill>
            <a:srgbClr val="E0A526"/>
          </a:solidFill>
          <a:ln w="12700">
            <a:solidFill>
              <a:srgbClr val="E0A526"/>
            </a:solidFill>
            <a:prstDash val="solid"/>
          </a:ln>
        </p:spPr>
      </p:sp>
      <p:sp>
        <p:nvSpPr>
          <p:cNvPr id="6" name="Text 4"/>
          <p:cNvSpPr txBox="1"/>
          <p:nvPr/>
        </p:nvSpPr>
        <p:spPr>
          <a:xfrm>
            <a:off x="1097280" y="2441448"/>
            <a:ext cx="464058" cy="464058"/>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1</a:t>
            </a:r>
            <a:endParaRPr lang="en-US" sz="2600" dirty="0"/>
          </a:p>
        </p:txBody>
      </p:sp>
      <p:sp>
        <p:nvSpPr>
          <p:cNvPr id="7" name="Text 5"/>
          <p:cNvSpPr txBox="1"/>
          <p:nvPr/>
        </p:nvSpPr>
        <p:spPr>
          <a:xfrm>
            <a:off x="1881378" y="2286000"/>
            <a:ext cx="9137142" cy="774954"/>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La panne — vous êtes seul face à elle</a:t>
            </a:r>
            <a:endParaRPr lang="en-US" sz="3000" dirty="0"/>
          </a:p>
        </p:txBody>
      </p:sp>
      <p:sp>
        <p:nvSpPr>
          <p:cNvPr id="8" name="Shape 6"/>
          <p:cNvSpPr/>
          <p:nvPr/>
        </p:nvSpPr>
        <p:spPr>
          <a:xfrm>
            <a:off x="731520" y="3262122"/>
            <a:ext cx="10698480" cy="774954"/>
          </a:xfrm>
          <a:prstGeom prst="roundRect">
            <a:avLst>
              <a:gd name="adj" fmla="val 9440"/>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9" name="Shape 7"/>
          <p:cNvSpPr/>
          <p:nvPr/>
        </p:nvSpPr>
        <p:spPr>
          <a:xfrm>
            <a:off x="1097280" y="3417570"/>
            <a:ext cx="464058" cy="464058"/>
          </a:xfrm>
          <a:prstGeom prst="ellipse">
            <a:avLst/>
          </a:prstGeom>
          <a:solidFill>
            <a:srgbClr val="E0A526"/>
          </a:solidFill>
          <a:ln w="12700">
            <a:solidFill>
              <a:srgbClr val="E0A526"/>
            </a:solidFill>
            <a:prstDash val="solid"/>
          </a:ln>
        </p:spPr>
      </p:sp>
      <p:sp>
        <p:nvSpPr>
          <p:cNvPr id="10" name="Text 8"/>
          <p:cNvSpPr txBox="1"/>
          <p:nvPr/>
        </p:nvSpPr>
        <p:spPr>
          <a:xfrm>
            <a:off x="1097280" y="3417570"/>
            <a:ext cx="464058" cy="464058"/>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2</a:t>
            </a:r>
            <a:endParaRPr lang="en-US" sz="2600" dirty="0"/>
          </a:p>
        </p:txBody>
      </p:sp>
      <p:sp>
        <p:nvSpPr>
          <p:cNvPr id="11" name="Text 9"/>
          <p:cNvSpPr txBox="1"/>
          <p:nvPr/>
        </p:nvSpPr>
        <p:spPr>
          <a:xfrm>
            <a:off x="1881378" y="3262122"/>
            <a:ext cx="9137142" cy="774954"/>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La conduite d'antenne — la saisie sans fin</a:t>
            </a:r>
            <a:endParaRPr lang="en-US" sz="3000" dirty="0"/>
          </a:p>
        </p:txBody>
      </p:sp>
      <p:sp>
        <p:nvSpPr>
          <p:cNvPr id="12" name="Shape 10"/>
          <p:cNvSpPr/>
          <p:nvPr/>
        </p:nvSpPr>
        <p:spPr>
          <a:xfrm>
            <a:off x="731520" y="4238244"/>
            <a:ext cx="10698480" cy="774954"/>
          </a:xfrm>
          <a:prstGeom prst="roundRect">
            <a:avLst>
              <a:gd name="adj" fmla="val 9440"/>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13" name="Shape 11"/>
          <p:cNvSpPr/>
          <p:nvPr/>
        </p:nvSpPr>
        <p:spPr>
          <a:xfrm>
            <a:off x="1097280" y="4393692"/>
            <a:ext cx="464058" cy="464058"/>
          </a:xfrm>
          <a:prstGeom prst="ellipse">
            <a:avLst/>
          </a:prstGeom>
          <a:solidFill>
            <a:srgbClr val="E0A526"/>
          </a:solidFill>
          <a:ln w="12700">
            <a:solidFill>
              <a:srgbClr val="E0A526"/>
            </a:solidFill>
            <a:prstDash val="solid"/>
          </a:ln>
        </p:spPr>
      </p:sp>
      <p:sp>
        <p:nvSpPr>
          <p:cNvPr id="14" name="Text 12"/>
          <p:cNvSpPr txBox="1"/>
          <p:nvPr/>
        </p:nvSpPr>
        <p:spPr>
          <a:xfrm>
            <a:off x="1097280" y="4393692"/>
            <a:ext cx="464058" cy="464058"/>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3</a:t>
            </a:r>
            <a:endParaRPr lang="en-US" sz="2600" dirty="0"/>
          </a:p>
        </p:txBody>
      </p:sp>
      <p:sp>
        <p:nvSpPr>
          <p:cNvPr id="15" name="Text 13"/>
          <p:cNvSpPr txBox="1"/>
          <p:nvPr/>
        </p:nvSpPr>
        <p:spPr>
          <a:xfrm>
            <a:off x="1881378" y="4238244"/>
            <a:ext cx="9137142" cy="774954"/>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Le paramétrage — encodeurs, réseau, automation</a:t>
            </a:r>
            <a:endParaRPr lang="en-US" sz="3000" dirty="0"/>
          </a:p>
        </p:txBody>
      </p:sp>
      <p:sp>
        <p:nvSpPr>
          <p:cNvPr id="16" name="Shape 14"/>
          <p:cNvSpPr/>
          <p:nvPr/>
        </p:nvSpPr>
        <p:spPr>
          <a:xfrm>
            <a:off x="731520" y="5214366"/>
            <a:ext cx="10698480" cy="774954"/>
          </a:xfrm>
          <a:prstGeom prst="roundRect">
            <a:avLst>
              <a:gd name="adj" fmla="val 9440"/>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17" name="Shape 15"/>
          <p:cNvSpPr/>
          <p:nvPr/>
        </p:nvSpPr>
        <p:spPr>
          <a:xfrm>
            <a:off x="1097280" y="5369814"/>
            <a:ext cx="464058" cy="464058"/>
          </a:xfrm>
          <a:prstGeom prst="ellipse">
            <a:avLst/>
          </a:prstGeom>
          <a:solidFill>
            <a:srgbClr val="E0A526"/>
          </a:solidFill>
          <a:ln w="12700">
            <a:solidFill>
              <a:srgbClr val="E0A526"/>
            </a:solidFill>
            <a:prstDash val="solid"/>
          </a:ln>
        </p:spPr>
      </p:sp>
      <p:sp>
        <p:nvSpPr>
          <p:cNvPr id="18" name="Text 16"/>
          <p:cNvSpPr txBox="1"/>
          <p:nvPr/>
        </p:nvSpPr>
        <p:spPr>
          <a:xfrm>
            <a:off x="1097280" y="5369814"/>
            <a:ext cx="464058" cy="464058"/>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4</a:t>
            </a:r>
            <a:endParaRPr lang="en-US" sz="2600" dirty="0"/>
          </a:p>
        </p:txBody>
      </p:sp>
      <p:sp>
        <p:nvSpPr>
          <p:cNvPr id="19" name="Text 17"/>
          <p:cNvSpPr txBox="1"/>
          <p:nvPr/>
        </p:nvSpPr>
        <p:spPr>
          <a:xfrm>
            <a:off x="1881378" y="5214366"/>
            <a:ext cx="9137142" cy="774954"/>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La documentation — jamais le temps, ni le budget</a:t>
            </a:r>
            <a:endParaRPr lang="en-US" sz="3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9">
    <p:bg>
      <p:bgPr>
        <a:solidFill>
          <a:srgbClr val="12402F"/>
        </a:solidFill>
        <a:effectLst/>
      </p:bgPr>
    </p:bg>
    <p:spTree>
      <p:nvGrpSpPr>
        <p:cNvPr id="1" name=""/>
        <p:cNvGrpSpPr/>
        <p:nvPr/>
      </p:nvGrpSpPr>
      <p:grpSpPr>
        <a:xfrm>
          <a:off x="0" y="0"/>
          <a:ext cx="0" cy="0"/>
          <a:chOff x="0" y="0"/>
          <a:chExt cx="0" cy="0"/>
        </a:xfrm>
      </p:grpSpPr>
      <p:sp>
        <p:nvSpPr>
          <p:cNvPr id="2" name="Shape 0"/>
          <p:cNvSpPr/>
          <p:nvPr/>
        </p:nvSpPr>
        <p:spPr>
          <a:xfrm>
            <a:off x="9418320" y="-822960"/>
            <a:ext cx="4206240" cy="4206240"/>
          </a:xfrm>
          <a:prstGeom prst="ellipse">
            <a:avLst/>
          </a:prstGeom>
          <a:solidFill>
            <a:srgbClr val="E0A526">
              <a:alpha val="11000"/>
            </a:srgbClr>
          </a:solidFill>
          <a:ln w="12700">
            <a:solidFill>
              <a:srgbClr val="E0A526">
                <a:alpha val="0"/>
              </a:srgbClr>
            </a:solidFill>
            <a:prstDash val="solid"/>
          </a:ln>
        </p:spPr>
      </p:sp>
      <p:sp>
        <p:nvSpPr>
          <p:cNvPr id="3" name="Shape 1"/>
          <p:cNvSpPr/>
          <p:nvPr/>
        </p:nvSpPr>
        <p:spPr>
          <a:xfrm>
            <a:off x="10058400" y="4572000"/>
            <a:ext cx="3108960" cy="3108960"/>
          </a:xfrm>
          <a:prstGeom prst="ellipse">
            <a:avLst/>
          </a:prstGeom>
          <a:solidFill>
            <a:srgbClr val="FFFFFF">
              <a:alpha val="7000"/>
            </a:srgbClr>
          </a:solidFill>
          <a:ln w="12700">
            <a:solidFill>
              <a:srgbClr val="FFFFFF">
                <a:alpha val="0"/>
              </a:srgbClr>
            </a:solidFill>
            <a:prstDash val="solid"/>
          </a:ln>
        </p:spPr>
      </p:sp>
      <p:sp>
        <p:nvSpPr>
          <p:cNvPr id="4" name="Text 2"/>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À DIRE TOUT DE SUITE</a:t>
            </a:r>
            <a:endParaRPr lang="en-US" sz="1800" dirty="0"/>
          </a:p>
        </p:txBody>
      </p:sp>
      <p:sp>
        <p:nvSpPr>
          <p:cNvPr id="5" name="Text 3"/>
          <p:cNvSpPr txBox="1"/>
          <p:nvPr/>
        </p:nvSpPr>
        <p:spPr>
          <a:xfrm>
            <a:off x="731520" y="1554480"/>
            <a:ext cx="8595360" cy="1280160"/>
          </a:xfrm>
          <a:prstGeom prst="rect">
            <a:avLst/>
          </a:prstGeom>
          <a:noFill/>
          <a:ln/>
        </p:spPr>
        <p:txBody>
          <a:bodyPr wrap="square" lIns="0" tIns="0" rIns="0" bIns="0" rtlCol="0" anchor="ctr"/>
          <a:lstStyle/>
          <a:p>
            <a:pPr marL="0" indent="0">
              <a:lnSpc>
                <a:spcPts val="5500"/>
              </a:lnSpc>
              <a:buNone/>
            </a:pPr>
            <a:r>
              <a:rPr lang="en-US" sz="4800" b="1" dirty="0">
                <a:solidFill>
                  <a:srgbClr val="FFFFFF"/>
                </a:solidFill>
                <a:latin typeface="Cambria" pitchFamily="34" charset="0"/>
                <a:ea typeface="Cambria" pitchFamily="34" charset="-122"/>
                <a:cs typeface="Cambria" pitchFamily="34" charset="-120"/>
              </a:rPr>
              <a:t>Ce que l'IA ne touchera pas</a:t>
            </a:r>
            <a:endParaRPr lang="en-US" sz="4800" dirty="0"/>
          </a:p>
        </p:txBody>
      </p:sp>
      <p:sp>
        <p:nvSpPr>
          <p:cNvPr id="6" name="Text 4"/>
          <p:cNvSpPr txBox="1"/>
          <p:nvPr/>
        </p:nvSpPr>
        <p:spPr>
          <a:xfrm>
            <a:off x="731520" y="3383280"/>
            <a:ext cx="8595360" cy="1280160"/>
          </a:xfrm>
          <a:prstGeom prst="rect">
            <a:avLst/>
          </a:prstGeom>
          <a:noFill/>
          <a:ln/>
        </p:spPr>
        <p:txBody>
          <a:bodyPr wrap="square" lIns="0" tIns="0" rIns="0" bIns="0" rtlCol="0" anchor="ctr"/>
          <a:lstStyle/>
          <a:p>
            <a:pPr marL="0" indent="0">
              <a:lnSpc>
                <a:spcPts val="4000"/>
              </a:lnSpc>
              <a:buNone/>
            </a:pPr>
            <a:r>
              <a:rPr lang="en-US" sz="3200" dirty="0">
                <a:solidFill>
                  <a:srgbClr val="CFE0D6"/>
                </a:solidFill>
                <a:latin typeface="Calibri" pitchFamily="34" charset="0"/>
                <a:ea typeface="Calibri" pitchFamily="34" charset="-122"/>
                <a:cs typeface="Calibri" pitchFamily="34" charset="-120"/>
              </a:rPr>
              <a:t>l'énergie  ·  le pylône  ·  la lampe</a:t>
            </a:r>
            <a:endParaRPr lang="en-US" sz="3200" dirty="0"/>
          </a:p>
          <a:p>
            <a:pPr marL="0" indent="0">
              <a:lnSpc>
                <a:spcPts val="4000"/>
              </a:lnSpc>
              <a:buNone/>
            </a:pPr>
            <a:r>
              <a:rPr lang="en-US" sz="3200" dirty="0">
                <a:solidFill>
                  <a:srgbClr val="CFE0D6"/>
                </a:solidFill>
                <a:latin typeface="Calibri" pitchFamily="34" charset="0"/>
                <a:ea typeface="Calibri" pitchFamily="34" charset="-122"/>
                <a:cs typeface="Calibri" pitchFamily="34" charset="-120"/>
              </a:rPr>
              <a:t>le TOS  ·  la soudure  ·  le câble</a:t>
            </a:r>
            <a:endParaRPr lang="en-US" sz="3200" dirty="0"/>
          </a:p>
          <a:p>
            <a:pPr marL="0" indent="0">
              <a:lnSpc>
                <a:spcPts val="4000"/>
              </a:lnSpc>
              <a:buNone/>
            </a:pPr>
            <a:endParaRPr lang="en-US" sz="3200" dirty="0"/>
          </a:p>
          <a:p>
            <a:pPr marL="0" indent="0">
              <a:lnSpc>
                <a:spcPts val="4000"/>
              </a:lnSpc>
              <a:buNone/>
            </a:pPr>
            <a:r>
              <a:rPr lang="en-US" sz="3200" dirty="0">
                <a:solidFill>
                  <a:srgbClr val="CFE0D6"/>
                </a:solidFill>
                <a:latin typeface="Calibri" pitchFamily="34" charset="0"/>
                <a:ea typeface="Calibri" pitchFamily="34" charset="-122"/>
                <a:cs typeface="Calibri" pitchFamily="34" charset="-120"/>
              </a:rPr>
              <a:t>Tout ce qui est geste, main, présence.</a:t>
            </a:r>
            <a:endParaRPr lang="en-US" sz="3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10">
    <p:bg>
      <p:bgPr>
        <a:solidFill>
          <a:srgbClr val="12402F"/>
        </a:solidFill>
        <a:effectLst/>
      </p:bgPr>
    </p:bg>
    <p:spTree>
      <p:nvGrpSpPr>
        <p:cNvPr id="1" name=""/>
        <p:cNvGrpSpPr/>
        <p:nvPr/>
      </p:nvGrpSpPr>
      <p:grpSpPr>
        <a:xfrm>
          <a:off x="0" y="0"/>
          <a:ext cx="0" cy="0"/>
          <a:chOff x="0" y="0"/>
          <a:chExt cx="0" cy="0"/>
        </a:xfrm>
      </p:grpSpPr>
      <p:sp>
        <p:nvSpPr>
          <p:cNvPr id="2" name="Shape 0"/>
          <p:cNvSpPr/>
          <p:nvPr/>
        </p:nvSpPr>
        <p:spPr>
          <a:xfrm>
            <a:off x="9144000" y="2926080"/>
            <a:ext cx="4206240" cy="4206240"/>
          </a:xfrm>
          <a:prstGeom prst="ellipse">
            <a:avLst/>
          </a:prstGeom>
          <a:solidFill>
            <a:srgbClr val="E0A526">
              <a:alpha val="11000"/>
            </a:srgbClr>
          </a:solidFill>
          <a:ln w="12700">
            <a:solidFill>
              <a:srgbClr val="E0A526">
                <a:alpha val="0"/>
              </a:srgbClr>
            </a:solidFill>
            <a:prstDash val="solid"/>
          </a:ln>
        </p:spPr>
      </p:sp>
      <p:sp>
        <p:nvSpPr>
          <p:cNvPr id="3" name="Shape 1"/>
          <p:cNvSpPr/>
          <p:nvPr/>
        </p:nvSpPr>
        <p:spPr>
          <a:xfrm>
            <a:off x="731520" y="1463040"/>
            <a:ext cx="1143000" cy="1143000"/>
          </a:xfrm>
          <a:prstGeom prst="ellipse">
            <a:avLst/>
          </a:prstGeom>
          <a:solidFill>
            <a:srgbClr val="E0A526"/>
          </a:solidFill>
          <a:ln w="12700">
            <a:solidFill>
              <a:srgbClr val="E0A526"/>
            </a:solidFill>
            <a:prstDash val="solid"/>
          </a:ln>
        </p:spPr>
      </p:sp>
      <p:sp>
        <p:nvSpPr>
          <p:cNvPr id="4" name="Text 2"/>
          <p:cNvSpPr txBox="1"/>
          <p:nvPr/>
        </p:nvSpPr>
        <p:spPr>
          <a:xfrm>
            <a:off x="731520" y="1463040"/>
            <a:ext cx="1143000" cy="1143000"/>
          </a:xfrm>
          <a:prstGeom prst="rect">
            <a:avLst/>
          </a:prstGeom>
          <a:noFill/>
          <a:ln/>
        </p:spPr>
        <p:txBody>
          <a:bodyPr wrap="square" lIns="0" tIns="0" rIns="0" bIns="0" rtlCol="0" anchor="ctr"/>
          <a:lstStyle/>
          <a:p>
            <a:pPr marL="0" indent="0" algn="ctr">
              <a:buNone/>
            </a:pPr>
            <a:r>
              <a:rPr lang="en-US" sz="4000" b="1" dirty="0">
                <a:solidFill>
                  <a:srgbClr val="12402F"/>
                </a:solidFill>
                <a:latin typeface="Cambria" pitchFamily="34" charset="0"/>
                <a:ea typeface="Cambria" pitchFamily="34" charset="-122"/>
                <a:cs typeface="Cambria" pitchFamily="34" charset="-120"/>
              </a:rPr>
              <a:t>1</a:t>
            </a:r>
            <a:endParaRPr lang="en-US" sz="4000" dirty="0"/>
          </a:p>
        </p:txBody>
      </p:sp>
      <p:sp>
        <p:nvSpPr>
          <p:cNvPr id="5" name="Text 3"/>
          <p:cNvSpPr txBox="1"/>
          <p:nvPr/>
        </p:nvSpPr>
        <p:spPr>
          <a:xfrm>
            <a:off x="731520" y="2926080"/>
            <a:ext cx="8412480" cy="2377440"/>
          </a:xfrm>
          <a:prstGeom prst="rect">
            <a:avLst/>
          </a:prstGeom>
          <a:noFill/>
          <a:ln/>
        </p:spPr>
        <p:txBody>
          <a:bodyPr wrap="square" lIns="0" tIns="0" rIns="0" bIns="0" rtlCol="0" anchor="ctr"/>
          <a:lstStyle/>
          <a:p>
            <a:pPr marL="0" indent="0">
              <a:lnSpc>
                <a:spcPts val="5800"/>
              </a:lnSpc>
              <a:buNone/>
            </a:pPr>
            <a:r>
              <a:rPr lang="en-US" sz="5000" b="1" dirty="0">
                <a:solidFill>
                  <a:srgbClr val="FFFFFF"/>
                </a:solidFill>
                <a:latin typeface="Cambria" pitchFamily="34" charset="0"/>
                <a:ea typeface="Cambria" pitchFamily="34" charset="-122"/>
                <a:cs typeface="Cambria" pitchFamily="34" charset="-120"/>
              </a:rPr>
              <a:t>Le collègue disponible à 5h du matin</a:t>
            </a:r>
            <a:endParaRPr lang="en-US" sz="5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11">
    <p:bg>
      <p:bgPr>
        <a:solidFill>
          <a:srgbClr val="12402F"/>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BLOC 1 — LA DOULEUR</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4200" b="1" dirty="0">
                <a:solidFill>
                  <a:srgbClr val="FFFFFF"/>
                </a:solidFill>
                <a:latin typeface="Cambria" pitchFamily="34" charset="0"/>
                <a:ea typeface="Cambria" pitchFamily="34" charset="-122"/>
                <a:cs typeface="Cambria" pitchFamily="34" charset="-120"/>
              </a:rPr>
              <a:t>Il est 5h du matin</a:t>
            </a:r>
            <a:endParaRPr lang="en-US" sz="4200" dirty="0"/>
          </a:p>
        </p:txBody>
      </p:sp>
      <p:sp>
        <p:nvSpPr>
          <p:cNvPr id="4" name="Shape 2"/>
          <p:cNvSpPr/>
          <p:nvPr/>
        </p:nvSpPr>
        <p:spPr>
          <a:xfrm>
            <a:off x="731520" y="2286000"/>
            <a:ext cx="10698480" cy="774954"/>
          </a:xfrm>
          <a:prstGeom prst="roundRect">
            <a:avLst>
              <a:gd name="adj" fmla="val 9440"/>
            </a:avLst>
          </a:prstGeom>
          <a:solidFill>
            <a:srgbClr val="1B5340"/>
          </a:solidFill>
          <a:ln w="12700">
            <a:solidFill>
              <a:srgbClr val="1B5340"/>
            </a:solidFill>
            <a:prstDash val="solid"/>
          </a:ln>
        </p:spPr>
      </p:sp>
      <p:sp>
        <p:nvSpPr>
          <p:cNvPr id="5" name="Text 3"/>
          <p:cNvSpPr txBox="1"/>
          <p:nvPr/>
        </p:nvSpPr>
        <p:spPr>
          <a:xfrm>
            <a:off x="1143000" y="2286000"/>
            <a:ext cx="9875520" cy="774954"/>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L'émetteur affiche un code d'erreur</a:t>
            </a:r>
            <a:endParaRPr lang="en-US" sz="3000" dirty="0"/>
          </a:p>
        </p:txBody>
      </p:sp>
      <p:sp>
        <p:nvSpPr>
          <p:cNvPr id="6" name="Shape 4"/>
          <p:cNvSpPr/>
          <p:nvPr/>
        </p:nvSpPr>
        <p:spPr>
          <a:xfrm>
            <a:off x="731520" y="3262122"/>
            <a:ext cx="10698480" cy="774954"/>
          </a:xfrm>
          <a:prstGeom prst="roundRect">
            <a:avLst>
              <a:gd name="adj" fmla="val 9440"/>
            </a:avLst>
          </a:prstGeom>
          <a:solidFill>
            <a:srgbClr val="1B5340"/>
          </a:solidFill>
          <a:ln w="12700">
            <a:solidFill>
              <a:srgbClr val="1B5340"/>
            </a:solidFill>
            <a:prstDash val="solid"/>
          </a:ln>
        </p:spPr>
      </p:sp>
      <p:sp>
        <p:nvSpPr>
          <p:cNvPr id="7" name="Text 5"/>
          <p:cNvSpPr txBox="1"/>
          <p:nvPr/>
        </p:nvSpPr>
        <p:spPr>
          <a:xfrm>
            <a:off x="1143000" y="3262122"/>
            <a:ext cx="9875520" cy="774954"/>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La notice est en anglais, ou introuvable</a:t>
            </a:r>
            <a:endParaRPr lang="en-US" sz="3000" dirty="0"/>
          </a:p>
        </p:txBody>
      </p:sp>
      <p:sp>
        <p:nvSpPr>
          <p:cNvPr id="8" name="Shape 6"/>
          <p:cNvSpPr/>
          <p:nvPr/>
        </p:nvSpPr>
        <p:spPr>
          <a:xfrm>
            <a:off x="731520" y="4238244"/>
            <a:ext cx="10698480" cy="774954"/>
          </a:xfrm>
          <a:prstGeom prst="roundRect">
            <a:avLst>
              <a:gd name="adj" fmla="val 9440"/>
            </a:avLst>
          </a:prstGeom>
          <a:solidFill>
            <a:srgbClr val="1B5340"/>
          </a:solidFill>
          <a:ln w="12700">
            <a:solidFill>
              <a:srgbClr val="1B5340"/>
            </a:solidFill>
            <a:prstDash val="solid"/>
          </a:ln>
        </p:spPr>
      </p:sp>
      <p:sp>
        <p:nvSpPr>
          <p:cNvPr id="9" name="Text 7"/>
          <p:cNvSpPr txBox="1"/>
          <p:nvPr/>
        </p:nvSpPr>
        <p:spPr>
          <a:xfrm>
            <a:off x="1143000" y="4238244"/>
            <a:ext cx="9875520" cy="774954"/>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Pas de hotline. Pas de collègue senior.</a:t>
            </a:r>
            <a:endParaRPr lang="en-US" sz="3000" dirty="0"/>
          </a:p>
        </p:txBody>
      </p:sp>
      <p:sp>
        <p:nvSpPr>
          <p:cNvPr id="10" name="Shape 8"/>
          <p:cNvSpPr/>
          <p:nvPr/>
        </p:nvSpPr>
        <p:spPr>
          <a:xfrm>
            <a:off x="731520" y="5214366"/>
            <a:ext cx="10698480" cy="774954"/>
          </a:xfrm>
          <a:prstGeom prst="roundRect">
            <a:avLst>
              <a:gd name="adj" fmla="val 9440"/>
            </a:avLst>
          </a:prstGeom>
          <a:solidFill>
            <a:srgbClr val="1B5340"/>
          </a:solidFill>
          <a:ln w="12700">
            <a:solidFill>
              <a:srgbClr val="1B5340"/>
            </a:solidFill>
            <a:prstDash val="solid"/>
          </a:ln>
        </p:spPr>
      </p:sp>
      <p:sp>
        <p:nvSpPr>
          <p:cNvPr id="11" name="Text 9"/>
          <p:cNvSpPr txBox="1"/>
          <p:nvPr/>
        </p:nvSpPr>
        <p:spPr>
          <a:xfrm>
            <a:off x="1143000" y="5214366"/>
            <a:ext cx="9875520" cy="774954"/>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Il n'y a que vous.</a:t>
            </a:r>
            <a:endParaRPr lang="en-US" sz="3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12">
    <p:bg>
      <p:bgPr>
        <a:solidFill>
          <a:srgbClr val="F4F1EA"/>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BLOC 1 — CE QUE L'IA CHANGE</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4200" b="1" dirty="0">
                <a:solidFill>
                  <a:srgbClr val="1B2420"/>
                </a:solidFill>
                <a:latin typeface="Cambria" pitchFamily="34" charset="0"/>
                <a:ea typeface="Cambria" pitchFamily="34" charset="-122"/>
                <a:cs typeface="Cambria" pitchFamily="34" charset="-120"/>
              </a:rPr>
              <a:t>Trois gestes, avec votre téléphone</a:t>
            </a:r>
            <a:endParaRPr lang="en-US" sz="4200" dirty="0"/>
          </a:p>
        </p:txBody>
      </p:sp>
      <p:sp>
        <p:nvSpPr>
          <p:cNvPr id="4" name="Shape 2"/>
          <p:cNvSpPr/>
          <p:nvPr/>
        </p:nvSpPr>
        <p:spPr>
          <a:xfrm>
            <a:off x="731520" y="2286000"/>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5" name="Shape 3"/>
          <p:cNvSpPr/>
          <p:nvPr/>
        </p:nvSpPr>
        <p:spPr>
          <a:xfrm>
            <a:off x="1097280" y="2479548"/>
            <a:ext cx="713232" cy="713232"/>
          </a:xfrm>
          <a:prstGeom prst="ellipse">
            <a:avLst/>
          </a:prstGeom>
          <a:solidFill>
            <a:srgbClr val="E0A526"/>
          </a:solidFill>
          <a:ln w="12700">
            <a:solidFill>
              <a:srgbClr val="E0A526"/>
            </a:solidFill>
            <a:prstDash val="solid"/>
          </a:ln>
        </p:spPr>
      </p:sp>
      <p:sp>
        <p:nvSpPr>
          <p:cNvPr id="6" name="Text 4"/>
          <p:cNvSpPr txBox="1"/>
          <p:nvPr/>
        </p:nvSpPr>
        <p:spPr>
          <a:xfrm>
            <a:off x="1097280" y="2479548"/>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1</a:t>
            </a:r>
            <a:endParaRPr lang="en-US" sz="2600" dirty="0"/>
          </a:p>
        </p:txBody>
      </p:sp>
      <p:sp>
        <p:nvSpPr>
          <p:cNvPr id="7" name="Text 5"/>
          <p:cNvSpPr txBox="1"/>
          <p:nvPr/>
        </p:nvSpPr>
        <p:spPr>
          <a:xfrm>
            <a:off x="2130552" y="2286000"/>
            <a:ext cx="8887968"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Photographier le code d'erreur, la carte, le schéma</a:t>
            </a:r>
            <a:endParaRPr lang="en-US" sz="3000" dirty="0"/>
          </a:p>
        </p:txBody>
      </p:sp>
      <p:sp>
        <p:nvSpPr>
          <p:cNvPr id="8" name="Shape 6"/>
          <p:cNvSpPr/>
          <p:nvPr/>
        </p:nvSpPr>
        <p:spPr>
          <a:xfrm>
            <a:off x="731520" y="3587496"/>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9" name="Shape 7"/>
          <p:cNvSpPr/>
          <p:nvPr/>
        </p:nvSpPr>
        <p:spPr>
          <a:xfrm>
            <a:off x="1097280" y="3781044"/>
            <a:ext cx="713232" cy="713232"/>
          </a:xfrm>
          <a:prstGeom prst="ellipse">
            <a:avLst/>
          </a:prstGeom>
          <a:solidFill>
            <a:srgbClr val="E0A526"/>
          </a:solidFill>
          <a:ln w="12700">
            <a:solidFill>
              <a:srgbClr val="E0A526"/>
            </a:solidFill>
            <a:prstDash val="solid"/>
          </a:ln>
        </p:spPr>
      </p:sp>
      <p:sp>
        <p:nvSpPr>
          <p:cNvPr id="10" name="Text 8"/>
          <p:cNvSpPr txBox="1"/>
          <p:nvPr/>
        </p:nvSpPr>
        <p:spPr>
          <a:xfrm>
            <a:off x="1097280" y="3781044"/>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2</a:t>
            </a:r>
            <a:endParaRPr lang="en-US" sz="2600" dirty="0"/>
          </a:p>
        </p:txBody>
      </p:sp>
      <p:sp>
        <p:nvSpPr>
          <p:cNvPr id="11" name="Text 9"/>
          <p:cNvSpPr txBox="1"/>
          <p:nvPr/>
        </p:nvSpPr>
        <p:spPr>
          <a:xfrm>
            <a:off x="2130552" y="3587496"/>
            <a:ext cx="8887968"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Décrire le symptôme en français simple</a:t>
            </a:r>
            <a:endParaRPr lang="en-US" sz="3000" dirty="0"/>
          </a:p>
        </p:txBody>
      </p:sp>
      <p:sp>
        <p:nvSpPr>
          <p:cNvPr id="12" name="Shape 10"/>
          <p:cNvSpPr/>
          <p:nvPr/>
        </p:nvSpPr>
        <p:spPr>
          <a:xfrm>
            <a:off x="731520" y="4888992"/>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13" name="Shape 11"/>
          <p:cNvSpPr/>
          <p:nvPr/>
        </p:nvSpPr>
        <p:spPr>
          <a:xfrm>
            <a:off x="1097280" y="5082540"/>
            <a:ext cx="713232" cy="713232"/>
          </a:xfrm>
          <a:prstGeom prst="ellipse">
            <a:avLst/>
          </a:prstGeom>
          <a:solidFill>
            <a:srgbClr val="E0A526"/>
          </a:solidFill>
          <a:ln w="12700">
            <a:solidFill>
              <a:srgbClr val="E0A526"/>
            </a:solidFill>
            <a:prstDash val="solid"/>
          </a:ln>
        </p:spPr>
      </p:sp>
      <p:sp>
        <p:nvSpPr>
          <p:cNvPr id="14" name="Text 12"/>
          <p:cNvSpPr txBox="1"/>
          <p:nvPr/>
        </p:nvSpPr>
        <p:spPr>
          <a:xfrm>
            <a:off x="1097280" y="5082540"/>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3</a:t>
            </a:r>
            <a:endParaRPr lang="en-US" sz="2600" dirty="0"/>
          </a:p>
        </p:txBody>
      </p:sp>
      <p:sp>
        <p:nvSpPr>
          <p:cNvPr id="15" name="Text 13"/>
          <p:cNvSpPr txBox="1"/>
          <p:nvPr/>
        </p:nvSpPr>
        <p:spPr>
          <a:xfrm>
            <a:off x="2130552" y="4888992"/>
            <a:ext cx="8887968"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Obtenir des hypothèses et des tests dans l'ordre</a:t>
            </a:r>
            <a:endParaRPr lang="en-US" sz="3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13">
    <p:bg>
      <p:bgPr>
        <a:solidFill>
          <a:srgbClr val="F4F1EA"/>
        </a:solidFill>
        <a:effectLst/>
      </p:bgPr>
    </p:bg>
    <p:spTree>
      <p:nvGrpSpPr>
        <p:cNvPr id="1" name=""/>
        <p:cNvGrpSpPr/>
        <p:nvPr/>
      </p:nvGrpSpPr>
      <p:grpSpPr>
        <a:xfrm>
          <a:off x="0" y="0"/>
          <a:ext cx="0" cy="0"/>
          <a:chOff x="0" y="0"/>
          <a:chExt cx="0" cy="0"/>
        </a:xfrm>
      </p:grpSpPr>
      <p:sp>
        <p:nvSpPr>
          <p:cNvPr id="2" name="Shape 0"/>
          <p:cNvSpPr/>
          <p:nvPr/>
        </p:nvSpPr>
        <p:spPr>
          <a:xfrm>
            <a:off x="9966960" y="822960"/>
            <a:ext cx="3291840" cy="3291840"/>
          </a:xfrm>
          <a:prstGeom prst="ellipse">
            <a:avLst/>
          </a:prstGeom>
          <a:solidFill>
            <a:srgbClr val="E0A526">
              <a:alpha val="16000"/>
            </a:srgbClr>
          </a:solidFill>
          <a:ln w="12700">
            <a:solidFill>
              <a:srgbClr val="E0A526">
                <a:alpha val="0"/>
              </a:srgbClr>
            </a:solidFill>
            <a:prstDash val="solid"/>
          </a:ln>
        </p:spPr>
      </p:sp>
      <p:sp>
        <p:nvSpPr>
          <p:cNvPr id="3" name="Text 1"/>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BLOC 1 — LES OUTILS</a:t>
            </a:r>
            <a:endParaRPr lang="en-US" sz="1800" dirty="0"/>
          </a:p>
        </p:txBody>
      </p:sp>
      <p:sp>
        <p:nvSpPr>
          <p:cNvPr id="4" name="Text 2"/>
          <p:cNvSpPr txBox="1"/>
          <p:nvPr/>
        </p:nvSpPr>
        <p:spPr>
          <a:xfrm>
            <a:off x="731520" y="1828800"/>
            <a:ext cx="8595360" cy="1188720"/>
          </a:xfrm>
          <a:prstGeom prst="rect">
            <a:avLst/>
          </a:prstGeom>
          <a:noFill/>
          <a:ln/>
        </p:spPr>
        <p:txBody>
          <a:bodyPr wrap="square" lIns="0" tIns="0" rIns="0" bIns="0" rtlCol="0" anchor="ctr"/>
          <a:lstStyle/>
          <a:p>
            <a:pPr marL="0" indent="0">
              <a:lnSpc>
                <a:spcPts val="5700"/>
              </a:lnSpc>
              <a:buNone/>
            </a:pPr>
            <a:r>
              <a:rPr lang="en-US" sz="5000" b="1" dirty="0">
                <a:solidFill>
                  <a:srgbClr val="1B2420"/>
                </a:solidFill>
                <a:latin typeface="Cambria" pitchFamily="34" charset="0"/>
                <a:ea typeface="Cambria" pitchFamily="34" charset="-122"/>
                <a:cs typeface="Cambria" pitchFamily="34" charset="-120"/>
              </a:rPr>
              <a:t>Gemini · ChatGPT · Claude</a:t>
            </a:r>
            <a:endParaRPr lang="en-US" sz="5000" dirty="0"/>
          </a:p>
        </p:txBody>
      </p:sp>
      <p:sp>
        <p:nvSpPr>
          <p:cNvPr id="5" name="Text 3"/>
          <p:cNvSpPr txBox="1"/>
          <p:nvPr/>
        </p:nvSpPr>
        <p:spPr>
          <a:xfrm>
            <a:off x="731520" y="3383280"/>
            <a:ext cx="8595360" cy="1280160"/>
          </a:xfrm>
          <a:prstGeom prst="rect">
            <a:avLst/>
          </a:prstGeom>
          <a:noFill/>
          <a:ln/>
        </p:spPr>
        <p:txBody>
          <a:bodyPr wrap="square" lIns="0" tIns="0" rIns="0" bIns="0" rtlCol="0" anchor="ctr"/>
          <a:lstStyle/>
          <a:p>
            <a:pPr marL="0" indent="0">
              <a:lnSpc>
                <a:spcPts val="4000"/>
              </a:lnSpc>
              <a:buNone/>
            </a:pPr>
            <a:r>
              <a:rPr lang="en-US" sz="3400" dirty="0">
                <a:solidFill>
                  <a:srgbClr val="5E6B64"/>
                </a:solidFill>
                <a:latin typeface="Calibri" pitchFamily="34" charset="0"/>
                <a:ea typeface="Calibri" pitchFamily="34" charset="-122"/>
                <a:cs typeface="Calibri" pitchFamily="34" charset="-120"/>
              </a:rPr>
              <a:t>Gratuits.</a:t>
            </a:r>
            <a:endParaRPr lang="en-US" sz="3400" dirty="0"/>
          </a:p>
          <a:p>
            <a:pPr marL="0" indent="0">
              <a:lnSpc>
                <a:spcPts val="4000"/>
              </a:lnSpc>
              <a:buNone/>
            </a:pPr>
            <a:r>
              <a:rPr lang="en-US" sz="3400" dirty="0">
                <a:solidFill>
                  <a:srgbClr val="5E6B64"/>
                </a:solidFill>
                <a:latin typeface="Calibri" pitchFamily="34" charset="0"/>
                <a:ea typeface="Calibri" pitchFamily="34" charset="-122"/>
                <a:cs typeface="Calibri" pitchFamily="34" charset="-120"/>
              </a:rPr>
              <a:t>Sur votre téléphone.</a:t>
            </a:r>
            <a:endParaRPr lang="en-US" sz="3400" dirty="0"/>
          </a:p>
          <a:p>
            <a:pPr marL="0" indent="0">
              <a:lnSpc>
                <a:spcPts val="4000"/>
              </a:lnSpc>
              <a:buNone/>
            </a:pPr>
            <a:r>
              <a:rPr lang="en-US" sz="3400" dirty="0">
                <a:solidFill>
                  <a:srgbClr val="5E6B64"/>
                </a:solidFill>
                <a:latin typeface="Calibri" pitchFamily="34" charset="0"/>
                <a:ea typeface="Calibri" pitchFamily="34" charset="-122"/>
                <a:cs typeface="Calibri" pitchFamily="34" charset="-120"/>
              </a:rPr>
              <a:t>Avec l'appareil photo.</a:t>
            </a:r>
            <a:endParaRPr lang="en-US" sz="3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14">
    <p:bg>
      <p:bgPr>
        <a:solidFill>
          <a:srgbClr val="F4F1EA"/>
        </a:solidFill>
        <a:effectLst/>
      </p:bgPr>
    </p:bg>
    <p:spTree>
      <p:nvGrpSpPr>
        <p:cNvPr id="1" name=""/>
        <p:cNvGrpSpPr/>
        <p:nvPr/>
      </p:nvGrpSpPr>
      <p:grpSpPr>
        <a:xfrm>
          <a:off x="0" y="0"/>
          <a:ext cx="0" cy="0"/>
          <a:chOff x="0" y="0"/>
          <a:chExt cx="0" cy="0"/>
        </a:xfrm>
      </p:grpSpPr>
      <p:sp>
        <p:nvSpPr>
          <p:cNvPr id="2" name="Shape 0"/>
          <p:cNvSpPr/>
          <p:nvPr/>
        </p:nvSpPr>
        <p:spPr>
          <a:xfrm>
            <a:off x="9966960" y="822960"/>
            <a:ext cx="3291840" cy="3291840"/>
          </a:xfrm>
          <a:prstGeom prst="ellipse">
            <a:avLst/>
          </a:prstGeom>
          <a:solidFill>
            <a:srgbClr val="E0A526">
              <a:alpha val="16000"/>
            </a:srgbClr>
          </a:solidFill>
          <a:ln w="12700">
            <a:solidFill>
              <a:srgbClr val="E0A526">
                <a:alpha val="0"/>
              </a:srgbClr>
            </a:solidFill>
            <a:prstDash val="solid"/>
          </a:ln>
        </p:spPr>
      </p:sp>
      <p:sp>
        <p:nvSpPr>
          <p:cNvPr id="3" name="Text 1"/>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B23A2E"/>
                </a:solidFill>
                <a:latin typeface="Calibri" pitchFamily="34" charset="0"/>
                <a:ea typeface="Calibri" pitchFamily="34" charset="-122"/>
                <a:cs typeface="Calibri" pitchFamily="34" charset="-120"/>
              </a:rPr>
              <a:t>BLOC 1 — LA LIMITE, ET ELLE EST SÉRIEUSE</a:t>
            </a:r>
            <a:endParaRPr lang="en-US" sz="1800" dirty="0"/>
          </a:p>
        </p:txBody>
      </p:sp>
      <p:sp>
        <p:nvSpPr>
          <p:cNvPr id="4" name="Text 2"/>
          <p:cNvSpPr txBox="1"/>
          <p:nvPr/>
        </p:nvSpPr>
        <p:spPr>
          <a:xfrm>
            <a:off x="731520" y="1554480"/>
            <a:ext cx="8595360" cy="1828800"/>
          </a:xfrm>
          <a:prstGeom prst="rect">
            <a:avLst/>
          </a:prstGeom>
          <a:noFill/>
          <a:ln/>
        </p:spPr>
        <p:txBody>
          <a:bodyPr wrap="square" lIns="0" tIns="0" rIns="0" bIns="0" rtlCol="0" anchor="ctr"/>
          <a:lstStyle/>
          <a:p>
            <a:pPr marL="0" indent="0">
              <a:lnSpc>
                <a:spcPts val="5700"/>
              </a:lnSpc>
              <a:buNone/>
            </a:pPr>
            <a:r>
              <a:rPr lang="en-US" sz="5000" b="1" dirty="0">
                <a:solidFill>
                  <a:srgbClr val="1B2420"/>
                </a:solidFill>
                <a:latin typeface="Cambria" pitchFamily="34" charset="0"/>
                <a:ea typeface="Cambria" pitchFamily="34" charset="-122"/>
                <a:cs typeface="Cambria" pitchFamily="34" charset="-120"/>
              </a:rPr>
              <a:t>L'IA se trompe — avec assurance</a:t>
            </a:r>
            <a:endParaRPr lang="en-US" sz="5000" dirty="0"/>
          </a:p>
        </p:txBody>
      </p:sp>
      <p:sp>
        <p:nvSpPr>
          <p:cNvPr id="5" name="Text 3"/>
          <p:cNvSpPr txBox="1"/>
          <p:nvPr/>
        </p:nvSpPr>
        <p:spPr>
          <a:xfrm>
            <a:off x="731520" y="3657600"/>
            <a:ext cx="8595360" cy="1280160"/>
          </a:xfrm>
          <a:prstGeom prst="rect">
            <a:avLst/>
          </a:prstGeom>
          <a:noFill/>
          <a:ln/>
        </p:spPr>
        <p:txBody>
          <a:bodyPr wrap="square" lIns="0" tIns="0" rIns="0" bIns="0" rtlCol="0" anchor="ctr"/>
          <a:lstStyle/>
          <a:p>
            <a:pPr marL="0" indent="0">
              <a:lnSpc>
                <a:spcPts val="4000"/>
              </a:lnSpc>
              <a:buNone/>
            </a:pPr>
            <a:r>
              <a:rPr lang="en-US" sz="3000" dirty="0">
                <a:solidFill>
                  <a:srgbClr val="5E6B64"/>
                </a:solidFill>
                <a:latin typeface="Calibri" pitchFamily="34" charset="0"/>
                <a:ea typeface="Calibri" pitchFamily="34" charset="-122"/>
                <a:cs typeface="Calibri" pitchFamily="34" charset="-120"/>
              </a:rPr>
              <a:t>Une référence de pièce qui n'existe pas.</a:t>
            </a:r>
            <a:endParaRPr lang="en-US" sz="3000" dirty="0"/>
          </a:p>
          <a:p>
            <a:pPr marL="0" indent="0">
              <a:lnSpc>
                <a:spcPts val="4000"/>
              </a:lnSpc>
              <a:buNone/>
            </a:pPr>
            <a:r>
              <a:rPr lang="en-US" sz="3000" dirty="0">
                <a:solidFill>
                  <a:srgbClr val="5E6B64"/>
                </a:solidFill>
                <a:latin typeface="Calibri" pitchFamily="34" charset="0"/>
                <a:ea typeface="Calibri" pitchFamily="34" charset="-122"/>
                <a:cs typeface="Calibri" pitchFamily="34" charset="-120"/>
              </a:rPr>
              <a:t>Une tension d'alimentation fausse.</a:t>
            </a:r>
            <a:endParaRPr lang="en-US" sz="3000" dirty="0"/>
          </a:p>
          <a:p>
            <a:pPr marL="0" indent="0">
              <a:lnSpc>
                <a:spcPts val="4000"/>
              </a:lnSpc>
              <a:buNone/>
            </a:pPr>
            <a:r>
              <a:rPr lang="en-US" sz="3000" dirty="0">
                <a:solidFill>
                  <a:srgbClr val="5E6B64"/>
                </a:solidFill>
                <a:latin typeface="Calibri" pitchFamily="34" charset="0"/>
                <a:ea typeface="Calibri" pitchFamily="34" charset="-122"/>
                <a:cs typeface="Calibri" pitchFamily="34" charset="-120"/>
              </a:rPr>
              <a:t>Du même ton que quand elle a raison.</a:t>
            </a:r>
            <a:endParaRPr lang="en-US" sz="3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5">
    <p:bg>
      <p:bgPr>
        <a:solidFill>
          <a:srgbClr val="12402F"/>
        </a:solidFill>
        <a:effectLst/>
      </p:bgPr>
    </p:bg>
    <p:spTree>
      <p:nvGrpSpPr>
        <p:cNvPr id="1" name=""/>
        <p:cNvGrpSpPr/>
        <p:nvPr/>
      </p:nvGrpSpPr>
      <p:grpSpPr>
        <a:xfrm>
          <a:off x="0" y="0"/>
          <a:ext cx="0" cy="0"/>
          <a:chOff x="0" y="0"/>
          <a:chExt cx="0" cy="0"/>
        </a:xfrm>
      </p:grpSpPr>
      <p:sp>
        <p:nvSpPr>
          <p:cNvPr id="2" name="Shape 0"/>
          <p:cNvSpPr/>
          <p:nvPr/>
        </p:nvSpPr>
        <p:spPr>
          <a:xfrm>
            <a:off x="9418320" y="-822960"/>
            <a:ext cx="4206240" cy="4206240"/>
          </a:xfrm>
          <a:prstGeom prst="ellipse">
            <a:avLst/>
          </a:prstGeom>
          <a:solidFill>
            <a:srgbClr val="E0A526">
              <a:alpha val="11000"/>
            </a:srgbClr>
          </a:solidFill>
          <a:ln w="12700">
            <a:solidFill>
              <a:srgbClr val="E0A526">
                <a:alpha val="0"/>
              </a:srgbClr>
            </a:solidFill>
            <a:prstDash val="solid"/>
          </a:ln>
        </p:spPr>
      </p:sp>
      <p:sp>
        <p:nvSpPr>
          <p:cNvPr id="3" name="Shape 1"/>
          <p:cNvSpPr/>
          <p:nvPr/>
        </p:nvSpPr>
        <p:spPr>
          <a:xfrm>
            <a:off x="10058400" y="4572000"/>
            <a:ext cx="3108960" cy="3108960"/>
          </a:xfrm>
          <a:prstGeom prst="ellipse">
            <a:avLst/>
          </a:prstGeom>
          <a:solidFill>
            <a:srgbClr val="FFFFFF">
              <a:alpha val="7000"/>
            </a:srgbClr>
          </a:solidFill>
          <a:ln w="12700">
            <a:solidFill>
              <a:srgbClr val="FFFFFF">
                <a:alpha val="0"/>
              </a:srgbClr>
            </a:solidFill>
            <a:prstDash val="solid"/>
          </a:ln>
        </p:spPr>
      </p:sp>
      <p:sp>
        <p:nvSpPr>
          <p:cNvPr id="4" name="Text 2"/>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LA RÈGLE</a:t>
            </a:r>
            <a:endParaRPr lang="en-US" sz="1800" dirty="0"/>
          </a:p>
        </p:txBody>
      </p:sp>
      <p:sp>
        <p:nvSpPr>
          <p:cNvPr id="5" name="Text 3"/>
          <p:cNvSpPr txBox="1"/>
          <p:nvPr/>
        </p:nvSpPr>
        <p:spPr>
          <a:xfrm>
            <a:off x="731520" y="1645920"/>
            <a:ext cx="8595360" cy="2194560"/>
          </a:xfrm>
          <a:prstGeom prst="rect">
            <a:avLst/>
          </a:prstGeom>
          <a:noFill/>
          <a:ln/>
        </p:spPr>
        <p:txBody>
          <a:bodyPr wrap="square" lIns="0" tIns="0" rIns="0" bIns="0" rtlCol="0" anchor="ctr"/>
          <a:lstStyle/>
          <a:p>
            <a:pPr marL="0" indent="0">
              <a:lnSpc>
                <a:spcPts val="4800"/>
              </a:lnSpc>
              <a:buNone/>
            </a:pPr>
            <a:r>
              <a:rPr lang="en-US" sz="4200" b="1" dirty="0">
                <a:solidFill>
                  <a:srgbClr val="FFFFFF"/>
                </a:solidFill>
                <a:latin typeface="Cambria" pitchFamily="34" charset="0"/>
                <a:ea typeface="Cambria" pitchFamily="34" charset="-122"/>
                <a:cs typeface="Cambria" pitchFamily="34" charset="-120"/>
              </a:rPr>
              <a:t>Elle propose des pistes.</a:t>
            </a:r>
            <a:endParaRPr lang="en-US" sz="4200" dirty="0"/>
          </a:p>
          <a:p>
            <a:pPr marL="0" indent="0">
              <a:lnSpc>
                <a:spcPts val="4800"/>
              </a:lnSpc>
              <a:buNone/>
            </a:pPr>
            <a:r>
              <a:rPr lang="en-US" sz="4200" b="1" dirty="0">
                <a:solidFill>
                  <a:srgbClr val="FFFFFF"/>
                </a:solidFill>
                <a:latin typeface="Cambria" pitchFamily="34" charset="0"/>
                <a:ea typeface="Cambria" pitchFamily="34" charset="-122"/>
                <a:cs typeface="Cambria" pitchFamily="34" charset="-120"/>
              </a:rPr>
              <a:t>Elle ne signe pas le diagnostic.</a:t>
            </a:r>
            <a:endParaRPr lang="en-US" sz="4200" dirty="0"/>
          </a:p>
        </p:txBody>
      </p:sp>
      <p:sp>
        <p:nvSpPr>
          <p:cNvPr id="6" name="Text 4"/>
          <p:cNvSpPr txBox="1"/>
          <p:nvPr/>
        </p:nvSpPr>
        <p:spPr>
          <a:xfrm>
            <a:off x="731520" y="4114800"/>
            <a:ext cx="8595360" cy="1280160"/>
          </a:xfrm>
          <a:prstGeom prst="rect">
            <a:avLst/>
          </a:prstGeom>
          <a:noFill/>
          <a:ln/>
        </p:spPr>
        <p:txBody>
          <a:bodyPr wrap="square" lIns="0" tIns="0" rIns="0" bIns="0" rtlCol="0" anchor="ctr"/>
          <a:lstStyle/>
          <a:p>
            <a:pPr marL="0" indent="0">
              <a:lnSpc>
                <a:spcPts val="4000"/>
              </a:lnSpc>
              <a:buNone/>
            </a:pPr>
            <a:r>
              <a:rPr lang="en-US" sz="3400" dirty="0">
                <a:solidFill>
                  <a:srgbClr val="CFE0D6"/>
                </a:solidFill>
                <a:latin typeface="Calibri" pitchFamily="34" charset="0"/>
                <a:ea typeface="Calibri" pitchFamily="34" charset="-122"/>
                <a:cs typeface="Calibri" pitchFamily="34" charset="-120"/>
              </a:rPr>
              <a:t>C'est vous qui signez.</a:t>
            </a:r>
            <a:endParaRPr lang="en-US" sz="3400" dirty="0"/>
          </a:p>
          <a:p>
            <a:pPr marL="0" indent="0">
              <a:lnSpc>
                <a:spcPts val="4000"/>
              </a:lnSpc>
              <a:buNone/>
            </a:pPr>
            <a:r>
              <a:rPr lang="en-US" sz="3400" dirty="0">
                <a:solidFill>
                  <a:srgbClr val="CFE0D6"/>
                </a:solidFill>
                <a:latin typeface="Calibri" pitchFamily="34" charset="0"/>
                <a:ea typeface="Calibri" pitchFamily="34" charset="-122"/>
                <a:cs typeface="Calibri" pitchFamily="34" charset="-120"/>
              </a:rPr>
              <a:t>C'est vous qui êtes responsable.</a:t>
            </a:r>
            <a:endParaRPr lang="en-US" sz="3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6">
    <p:bg>
      <p:bgPr>
        <a:solidFill>
          <a:srgbClr val="12402F"/>
        </a:solidFill>
        <a:effectLst/>
      </p:bgPr>
    </p:bg>
    <p:spTree>
      <p:nvGrpSpPr>
        <p:cNvPr id="1" name=""/>
        <p:cNvGrpSpPr/>
        <p:nvPr/>
      </p:nvGrpSpPr>
      <p:grpSpPr>
        <a:xfrm>
          <a:off x="0" y="0"/>
          <a:ext cx="0" cy="0"/>
          <a:chOff x="0" y="0"/>
          <a:chExt cx="0" cy="0"/>
        </a:xfrm>
      </p:grpSpPr>
      <p:sp>
        <p:nvSpPr>
          <p:cNvPr id="2" name="Shape 0"/>
          <p:cNvSpPr/>
          <p:nvPr/>
        </p:nvSpPr>
        <p:spPr>
          <a:xfrm>
            <a:off x="9144000" y="2926080"/>
            <a:ext cx="4206240" cy="4206240"/>
          </a:xfrm>
          <a:prstGeom prst="ellipse">
            <a:avLst/>
          </a:prstGeom>
          <a:solidFill>
            <a:srgbClr val="E0A526">
              <a:alpha val="11000"/>
            </a:srgbClr>
          </a:solidFill>
          <a:ln w="12700">
            <a:solidFill>
              <a:srgbClr val="E0A526">
                <a:alpha val="0"/>
              </a:srgbClr>
            </a:solidFill>
            <a:prstDash val="solid"/>
          </a:ln>
        </p:spPr>
      </p:sp>
      <p:sp>
        <p:nvSpPr>
          <p:cNvPr id="3" name="Shape 1"/>
          <p:cNvSpPr/>
          <p:nvPr/>
        </p:nvSpPr>
        <p:spPr>
          <a:xfrm>
            <a:off x="731520" y="1463040"/>
            <a:ext cx="1143000" cy="1143000"/>
          </a:xfrm>
          <a:prstGeom prst="ellipse">
            <a:avLst/>
          </a:prstGeom>
          <a:solidFill>
            <a:srgbClr val="E0A526"/>
          </a:solidFill>
          <a:ln w="12700">
            <a:solidFill>
              <a:srgbClr val="E0A526"/>
            </a:solidFill>
            <a:prstDash val="solid"/>
          </a:ln>
        </p:spPr>
      </p:sp>
      <p:sp>
        <p:nvSpPr>
          <p:cNvPr id="4" name="Text 2"/>
          <p:cNvSpPr txBox="1"/>
          <p:nvPr/>
        </p:nvSpPr>
        <p:spPr>
          <a:xfrm>
            <a:off x="731520" y="1463040"/>
            <a:ext cx="1143000" cy="1143000"/>
          </a:xfrm>
          <a:prstGeom prst="rect">
            <a:avLst/>
          </a:prstGeom>
          <a:noFill/>
          <a:ln/>
        </p:spPr>
        <p:txBody>
          <a:bodyPr wrap="square" lIns="0" tIns="0" rIns="0" bIns="0" rtlCol="0" anchor="ctr"/>
          <a:lstStyle/>
          <a:p>
            <a:pPr marL="0" indent="0" algn="ctr">
              <a:buNone/>
            </a:pPr>
            <a:r>
              <a:rPr lang="en-US" sz="4000" b="1" dirty="0">
                <a:solidFill>
                  <a:srgbClr val="12402F"/>
                </a:solidFill>
                <a:latin typeface="Cambria" pitchFamily="34" charset="0"/>
                <a:ea typeface="Cambria" pitchFamily="34" charset="-122"/>
                <a:cs typeface="Cambria" pitchFamily="34" charset="-120"/>
              </a:rPr>
              <a:t>2</a:t>
            </a:r>
            <a:endParaRPr lang="en-US" sz="4000" dirty="0"/>
          </a:p>
        </p:txBody>
      </p:sp>
      <p:sp>
        <p:nvSpPr>
          <p:cNvPr id="5" name="Text 3"/>
          <p:cNvSpPr txBox="1"/>
          <p:nvPr/>
        </p:nvSpPr>
        <p:spPr>
          <a:xfrm>
            <a:off x="731520" y="2926080"/>
            <a:ext cx="8412480" cy="2377440"/>
          </a:xfrm>
          <a:prstGeom prst="rect">
            <a:avLst/>
          </a:prstGeom>
          <a:noFill/>
          <a:ln/>
        </p:spPr>
        <p:txBody>
          <a:bodyPr wrap="square" lIns="0" tIns="0" rIns="0" bIns="0" rtlCol="0" anchor="ctr"/>
          <a:lstStyle/>
          <a:p>
            <a:pPr marL="0" indent="0">
              <a:lnSpc>
                <a:spcPts val="5800"/>
              </a:lnSpc>
              <a:buNone/>
            </a:pPr>
            <a:r>
              <a:rPr lang="en-US" sz="5000" b="1" dirty="0">
                <a:solidFill>
                  <a:srgbClr val="FFFFFF"/>
                </a:solidFill>
                <a:latin typeface="Cambria" pitchFamily="34" charset="0"/>
                <a:ea typeface="Cambria" pitchFamily="34" charset="-122"/>
                <a:cs typeface="Cambria" pitchFamily="34" charset="-120"/>
              </a:rPr>
              <a:t>La saisie qui n'en finit pas</a:t>
            </a:r>
            <a:endParaRPr lang="en-US" sz="5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7">
    <p:bg>
      <p:bgPr>
        <a:solidFill>
          <a:srgbClr val="12402F"/>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BLOC 2 — LA DOULEUR</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4200" b="1" dirty="0">
                <a:solidFill>
                  <a:srgbClr val="FFFFFF"/>
                </a:solidFill>
                <a:latin typeface="Cambria" pitchFamily="34" charset="0"/>
                <a:ea typeface="Cambria" pitchFamily="34" charset="-122"/>
                <a:cs typeface="Cambria" pitchFamily="34" charset="-120"/>
              </a:rPr>
              <a:t>Des heures que personne ne voit</a:t>
            </a:r>
            <a:endParaRPr lang="en-US" sz="4200" dirty="0"/>
          </a:p>
        </p:txBody>
      </p:sp>
      <p:sp>
        <p:nvSpPr>
          <p:cNvPr id="4" name="Shape 2"/>
          <p:cNvSpPr/>
          <p:nvPr/>
        </p:nvSpPr>
        <p:spPr>
          <a:xfrm>
            <a:off x="731520" y="2286000"/>
            <a:ext cx="10698480" cy="1100328"/>
          </a:xfrm>
          <a:prstGeom prst="roundRect">
            <a:avLst>
              <a:gd name="adj" fmla="val 6648"/>
            </a:avLst>
          </a:prstGeom>
          <a:solidFill>
            <a:srgbClr val="1B5340"/>
          </a:solidFill>
          <a:ln w="12700">
            <a:solidFill>
              <a:srgbClr val="1B5340"/>
            </a:solidFill>
            <a:prstDash val="solid"/>
          </a:ln>
        </p:spPr>
      </p:sp>
      <p:sp>
        <p:nvSpPr>
          <p:cNvPr id="5" name="Text 3"/>
          <p:cNvSpPr txBox="1"/>
          <p:nvPr/>
        </p:nvSpPr>
        <p:spPr>
          <a:xfrm>
            <a:off x="1143000" y="2286000"/>
            <a:ext cx="9875520" cy="1100328"/>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Rapports de diffusion et déclarations de redevances</a:t>
            </a:r>
            <a:endParaRPr lang="en-US" sz="3000" dirty="0"/>
          </a:p>
        </p:txBody>
      </p:sp>
      <p:sp>
        <p:nvSpPr>
          <p:cNvPr id="6" name="Shape 4"/>
          <p:cNvSpPr/>
          <p:nvPr/>
        </p:nvSpPr>
        <p:spPr>
          <a:xfrm>
            <a:off x="731520" y="3587496"/>
            <a:ext cx="10698480" cy="1100328"/>
          </a:xfrm>
          <a:prstGeom prst="roundRect">
            <a:avLst>
              <a:gd name="adj" fmla="val 6648"/>
            </a:avLst>
          </a:prstGeom>
          <a:solidFill>
            <a:srgbClr val="1B5340"/>
          </a:solidFill>
          <a:ln w="12700">
            <a:solidFill>
              <a:srgbClr val="1B5340"/>
            </a:solidFill>
            <a:prstDash val="solid"/>
          </a:ln>
        </p:spPr>
      </p:sp>
      <p:sp>
        <p:nvSpPr>
          <p:cNvPr id="7" name="Text 5"/>
          <p:cNvSpPr txBox="1"/>
          <p:nvPr/>
        </p:nvSpPr>
        <p:spPr>
          <a:xfrm>
            <a:off x="1143000" y="3587496"/>
            <a:ext cx="9875520" cy="1100328"/>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Conducteurs et grilles à refaire</a:t>
            </a:r>
            <a:endParaRPr lang="en-US" sz="3000" dirty="0"/>
          </a:p>
        </p:txBody>
      </p:sp>
      <p:sp>
        <p:nvSpPr>
          <p:cNvPr id="8" name="Shape 6"/>
          <p:cNvSpPr/>
          <p:nvPr/>
        </p:nvSpPr>
        <p:spPr>
          <a:xfrm>
            <a:off x="731520" y="4888992"/>
            <a:ext cx="10698480" cy="1100328"/>
          </a:xfrm>
          <a:prstGeom prst="roundRect">
            <a:avLst>
              <a:gd name="adj" fmla="val 6648"/>
            </a:avLst>
          </a:prstGeom>
          <a:solidFill>
            <a:srgbClr val="1B5340"/>
          </a:solidFill>
          <a:ln w="12700">
            <a:solidFill>
              <a:srgbClr val="1B5340"/>
            </a:solidFill>
            <a:prstDash val="solid"/>
          </a:ln>
        </p:spPr>
      </p:sp>
      <p:sp>
        <p:nvSpPr>
          <p:cNvPr id="9" name="Text 7"/>
          <p:cNvSpPr txBox="1"/>
          <p:nvPr/>
        </p:nvSpPr>
        <p:spPr>
          <a:xfrm>
            <a:off x="1143000" y="4888992"/>
            <a:ext cx="9875520" cy="1100328"/>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Archives sonores qu'on ne retrouve plus</a:t>
            </a:r>
            <a:endParaRPr lang="en-US" sz="3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8">
    <p:bg>
      <p:bgPr>
        <a:solidFill>
          <a:srgbClr val="F4F1EA"/>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BLOC 2 — CE QUE L'IA CHANGE</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4200" b="1" dirty="0">
                <a:solidFill>
                  <a:srgbClr val="1B2420"/>
                </a:solidFill>
                <a:latin typeface="Cambria" pitchFamily="34" charset="0"/>
                <a:ea typeface="Cambria" pitchFamily="34" charset="-122"/>
                <a:cs typeface="Cambria" pitchFamily="34" charset="-120"/>
              </a:rPr>
              <a:t>Faites-le faire une fois</a:t>
            </a:r>
            <a:endParaRPr lang="en-US" sz="4200" dirty="0"/>
          </a:p>
        </p:txBody>
      </p:sp>
      <p:sp>
        <p:nvSpPr>
          <p:cNvPr id="4" name="Shape 2"/>
          <p:cNvSpPr/>
          <p:nvPr/>
        </p:nvSpPr>
        <p:spPr>
          <a:xfrm>
            <a:off x="731520" y="2286000"/>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5" name="Shape 3"/>
          <p:cNvSpPr/>
          <p:nvPr/>
        </p:nvSpPr>
        <p:spPr>
          <a:xfrm>
            <a:off x="1097280" y="2479548"/>
            <a:ext cx="713232" cy="713232"/>
          </a:xfrm>
          <a:prstGeom prst="ellipse">
            <a:avLst/>
          </a:prstGeom>
          <a:solidFill>
            <a:srgbClr val="E0A526"/>
          </a:solidFill>
          <a:ln w="12700">
            <a:solidFill>
              <a:srgbClr val="E0A526"/>
            </a:solidFill>
            <a:prstDash val="solid"/>
          </a:ln>
        </p:spPr>
      </p:sp>
      <p:sp>
        <p:nvSpPr>
          <p:cNvPr id="6" name="Text 4"/>
          <p:cNvSpPr txBox="1"/>
          <p:nvPr/>
        </p:nvSpPr>
        <p:spPr>
          <a:xfrm>
            <a:off x="1097280" y="2479548"/>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1</a:t>
            </a:r>
            <a:endParaRPr lang="en-US" sz="2600" dirty="0"/>
          </a:p>
        </p:txBody>
      </p:sp>
      <p:sp>
        <p:nvSpPr>
          <p:cNvPr id="7" name="Text 5"/>
          <p:cNvSpPr txBox="1"/>
          <p:nvPr/>
        </p:nvSpPr>
        <p:spPr>
          <a:xfrm>
            <a:off x="2130552" y="2286000"/>
            <a:ext cx="8887968"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Le relevé brut devient un tableau propre</a:t>
            </a:r>
            <a:endParaRPr lang="en-US" sz="3000" dirty="0"/>
          </a:p>
        </p:txBody>
      </p:sp>
      <p:sp>
        <p:nvSpPr>
          <p:cNvPr id="8" name="Shape 6"/>
          <p:cNvSpPr/>
          <p:nvPr/>
        </p:nvSpPr>
        <p:spPr>
          <a:xfrm>
            <a:off x="731520" y="3587496"/>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9" name="Shape 7"/>
          <p:cNvSpPr/>
          <p:nvPr/>
        </p:nvSpPr>
        <p:spPr>
          <a:xfrm>
            <a:off x="1097280" y="3781044"/>
            <a:ext cx="713232" cy="713232"/>
          </a:xfrm>
          <a:prstGeom prst="ellipse">
            <a:avLst/>
          </a:prstGeom>
          <a:solidFill>
            <a:srgbClr val="E0A526"/>
          </a:solidFill>
          <a:ln w="12700">
            <a:solidFill>
              <a:srgbClr val="E0A526"/>
            </a:solidFill>
            <a:prstDash val="solid"/>
          </a:ln>
        </p:spPr>
      </p:sp>
      <p:sp>
        <p:nvSpPr>
          <p:cNvPr id="10" name="Text 8"/>
          <p:cNvSpPr txBox="1"/>
          <p:nvPr/>
        </p:nvSpPr>
        <p:spPr>
          <a:xfrm>
            <a:off x="1097280" y="3781044"/>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2</a:t>
            </a:r>
            <a:endParaRPr lang="en-US" sz="2600" dirty="0"/>
          </a:p>
        </p:txBody>
      </p:sp>
      <p:sp>
        <p:nvSpPr>
          <p:cNvPr id="11" name="Text 9"/>
          <p:cNvSpPr txBox="1"/>
          <p:nvPr/>
        </p:nvSpPr>
        <p:spPr>
          <a:xfrm>
            <a:off x="2130552" y="3587496"/>
            <a:ext cx="8887968"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Le modèle se crée une seule fois</a:t>
            </a:r>
            <a:endParaRPr lang="en-US" sz="3000" dirty="0"/>
          </a:p>
        </p:txBody>
      </p:sp>
      <p:sp>
        <p:nvSpPr>
          <p:cNvPr id="12" name="Shape 10"/>
          <p:cNvSpPr/>
          <p:nvPr/>
        </p:nvSpPr>
        <p:spPr>
          <a:xfrm>
            <a:off x="731520" y="4888992"/>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13" name="Shape 11"/>
          <p:cNvSpPr/>
          <p:nvPr/>
        </p:nvSpPr>
        <p:spPr>
          <a:xfrm>
            <a:off x="1097280" y="5082540"/>
            <a:ext cx="713232" cy="713232"/>
          </a:xfrm>
          <a:prstGeom prst="ellipse">
            <a:avLst/>
          </a:prstGeom>
          <a:solidFill>
            <a:srgbClr val="E0A526"/>
          </a:solidFill>
          <a:ln w="12700">
            <a:solidFill>
              <a:srgbClr val="E0A526"/>
            </a:solidFill>
            <a:prstDash val="solid"/>
          </a:ln>
        </p:spPr>
      </p:sp>
      <p:sp>
        <p:nvSpPr>
          <p:cNvPr id="14" name="Text 12"/>
          <p:cNvSpPr txBox="1"/>
          <p:nvPr/>
        </p:nvSpPr>
        <p:spPr>
          <a:xfrm>
            <a:off x="1097280" y="5082540"/>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3</a:t>
            </a:r>
            <a:endParaRPr lang="en-US" sz="2600" dirty="0"/>
          </a:p>
        </p:txBody>
      </p:sp>
      <p:sp>
        <p:nvSpPr>
          <p:cNvPr id="15" name="Text 13"/>
          <p:cNvSpPr txBox="1"/>
          <p:nvPr/>
        </p:nvSpPr>
        <p:spPr>
          <a:xfrm>
            <a:off x="2130552" y="4888992"/>
            <a:ext cx="8887968"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La procédure s'écrit pendant que vous parlez</a:t>
            </a:r>
            <a:endParaRPr lang="en-US" sz="3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21">
    <p:bg>
      <p:bgPr>
        <a:solidFill>
          <a:srgbClr val="F4F1EA"/>
        </a:solidFill>
        <a:effectLst/>
      </p:bgPr>
    </p:bg>
    <p:spTree>
      <p:nvGrpSpPr>
        <p:cNvPr id="1" name=""/>
        <p:cNvGrpSpPr/>
        <p:nvPr/>
      </p:nvGrpSpPr>
      <p:grpSpPr>
        <a:xfrm>
          <a:off x="0" y="0"/>
          <a:ext cx="0" cy="0"/>
          <a:chOff x="0" y="0"/>
          <a:chExt cx="0" cy="0"/>
        </a:xfrm>
      </p:grpSpPr>
      <p:sp>
        <p:nvSpPr>
          <p:cNvPr id="2" name="Shape 0"/>
          <p:cNvSpPr/>
          <p:nvPr/>
        </p:nvSpPr>
        <p:spPr>
          <a:xfrm>
            <a:off x="9966960" y="822960"/>
            <a:ext cx="3291840" cy="3291840"/>
          </a:xfrm>
          <a:prstGeom prst="ellipse">
            <a:avLst/>
          </a:prstGeom>
          <a:solidFill>
            <a:srgbClr val="E0A526">
              <a:alpha val="16000"/>
            </a:srgbClr>
          </a:solidFill>
          <a:ln w="12700">
            <a:solidFill>
              <a:srgbClr val="E0A526">
                <a:alpha val="0"/>
              </a:srgbClr>
            </a:solidFill>
            <a:prstDash val="solid"/>
          </a:ln>
        </p:spPr>
      </p:sp>
      <p:sp>
        <p:nvSpPr>
          <p:cNvPr id="3" name="Text 1"/>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UNE QUESTION QU'IL FAUT POSER</a:t>
            </a:r>
            <a:endParaRPr lang="en-US" sz="1800" dirty="0"/>
          </a:p>
        </p:txBody>
      </p:sp>
      <p:sp>
        <p:nvSpPr>
          <p:cNvPr id="4" name="Text 2"/>
          <p:cNvSpPr txBox="1"/>
          <p:nvPr/>
        </p:nvSpPr>
        <p:spPr>
          <a:xfrm>
            <a:off x="731520" y="1554480"/>
            <a:ext cx="8595360" cy="1280160"/>
          </a:xfrm>
          <a:prstGeom prst="rect">
            <a:avLst/>
          </a:prstGeom>
          <a:noFill/>
          <a:ln/>
        </p:spPr>
        <p:txBody>
          <a:bodyPr wrap="square" lIns="0" tIns="0" rIns="0" bIns="0" rtlCol="0" anchor="ctr"/>
          <a:lstStyle/>
          <a:p>
            <a:pPr marL="0" indent="0">
              <a:lnSpc>
                <a:spcPts val="6200"/>
              </a:lnSpc>
              <a:buNone/>
            </a:pPr>
            <a:r>
              <a:rPr lang="en-US" sz="5400" b="1" dirty="0">
                <a:solidFill>
                  <a:srgbClr val="1B2420"/>
                </a:solidFill>
                <a:latin typeface="Cambria" pitchFamily="34" charset="0"/>
                <a:ea typeface="Cambria" pitchFamily="34" charset="-122"/>
                <a:cs typeface="Cambria" pitchFamily="34" charset="-120"/>
              </a:rPr>
              <a:t>Et nos langues ?</a:t>
            </a:r>
            <a:endParaRPr lang="en-US" sz="5400" dirty="0"/>
          </a:p>
        </p:txBody>
      </p:sp>
      <p:sp>
        <p:nvSpPr>
          <p:cNvPr id="5" name="Text 3"/>
          <p:cNvSpPr txBox="1"/>
          <p:nvPr/>
        </p:nvSpPr>
        <p:spPr>
          <a:xfrm>
            <a:off x="731520" y="3200400"/>
            <a:ext cx="8595360" cy="1280160"/>
          </a:xfrm>
          <a:prstGeom prst="rect">
            <a:avLst/>
          </a:prstGeom>
          <a:noFill/>
          <a:ln/>
        </p:spPr>
        <p:txBody>
          <a:bodyPr wrap="square" lIns="0" tIns="0" rIns="0" bIns="0" rtlCol="0" anchor="ctr"/>
          <a:lstStyle/>
          <a:p>
            <a:pPr marL="0" indent="0">
              <a:lnSpc>
                <a:spcPts val="4000"/>
              </a:lnSpc>
              <a:buNone/>
            </a:pPr>
            <a:r>
              <a:rPr lang="en-US" sz="3000" dirty="0">
                <a:solidFill>
                  <a:srgbClr val="5E6B64"/>
                </a:solidFill>
                <a:latin typeface="Calibri" pitchFamily="34" charset="0"/>
                <a:ea typeface="Calibri" pitchFamily="34" charset="-122"/>
                <a:cs typeface="Calibri" pitchFamily="34" charset="-120"/>
              </a:rPr>
              <a:t>Le français passe bien.</a:t>
            </a:r>
            <a:endParaRPr lang="en-US" sz="3000" dirty="0"/>
          </a:p>
          <a:p>
            <a:pPr marL="0" indent="0">
              <a:lnSpc>
                <a:spcPts val="4000"/>
              </a:lnSpc>
              <a:buNone/>
            </a:pPr>
            <a:r>
              <a:rPr lang="en-US" sz="3000" dirty="0">
                <a:solidFill>
                  <a:srgbClr val="5E6B64"/>
                </a:solidFill>
                <a:latin typeface="Calibri" pitchFamily="34" charset="0"/>
                <a:ea typeface="Calibri" pitchFamily="34" charset="-122"/>
                <a:cs typeface="Calibri" pitchFamily="34" charset="-120"/>
              </a:rPr>
              <a:t>Le baatonum, le dendi, le fon : encore fragile.</a:t>
            </a:r>
            <a:endParaRPr lang="en-US" sz="3000" dirty="0"/>
          </a:p>
          <a:p>
            <a:pPr marL="0" indent="0">
              <a:lnSpc>
                <a:spcPts val="4000"/>
              </a:lnSpc>
              <a:buNone/>
            </a:pPr>
            <a:endParaRPr lang="en-US" sz="3000" dirty="0"/>
          </a:p>
          <a:p>
            <a:pPr marL="0" indent="0">
              <a:lnSpc>
                <a:spcPts val="4000"/>
              </a:lnSpc>
              <a:buNone/>
            </a:pPr>
            <a:r>
              <a:rPr lang="en-US" sz="3000" dirty="0">
                <a:solidFill>
                  <a:srgbClr val="5E6B64"/>
                </a:solidFill>
                <a:latin typeface="Calibri" pitchFamily="34" charset="0"/>
                <a:ea typeface="Calibri" pitchFamily="34" charset="-122"/>
                <a:cs typeface="Calibri" pitchFamily="34" charset="-120"/>
              </a:rPr>
              <a:t>C'est un chantier où nous devrions être présents.</a:t>
            </a:r>
            <a:endParaRPr lang="en-US" sz="3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22">
    <p:bg>
      <p:bgPr>
        <a:solidFill>
          <a:srgbClr val="12402F"/>
        </a:solidFill>
        <a:effectLst/>
      </p:bgPr>
    </p:bg>
    <p:spTree>
      <p:nvGrpSpPr>
        <p:cNvPr id="1" name=""/>
        <p:cNvGrpSpPr/>
        <p:nvPr/>
      </p:nvGrpSpPr>
      <p:grpSpPr>
        <a:xfrm>
          <a:off x="0" y="0"/>
          <a:ext cx="0" cy="0"/>
          <a:chOff x="0" y="0"/>
          <a:chExt cx="0" cy="0"/>
        </a:xfrm>
      </p:grpSpPr>
      <p:sp>
        <p:nvSpPr>
          <p:cNvPr id="2" name="Shape 0"/>
          <p:cNvSpPr/>
          <p:nvPr/>
        </p:nvSpPr>
        <p:spPr>
          <a:xfrm>
            <a:off x="9144000" y="2926080"/>
            <a:ext cx="4206240" cy="4206240"/>
          </a:xfrm>
          <a:prstGeom prst="ellipse">
            <a:avLst/>
          </a:prstGeom>
          <a:solidFill>
            <a:srgbClr val="E0A526">
              <a:alpha val="11000"/>
            </a:srgbClr>
          </a:solidFill>
          <a:ln w="12700">
            <a:solidFill>
              <a:srgbClr val="E0A526">
                <a:alpha val="0"/>
              </a:srgbClr>
            </a:solidFill>
            <a:prstDash val="solid"/>
          </a:ln>
        </p:spPr>
      </p:sp>
      <p:sp>
        <p:nvSpPr>
          <p:cNvPr id="3" name="Shape 1"/>
          <p:cNvSpPr/>
          <p:nvPr/>
        </p:nvSpPr>
        <p:spPr>
          <a:xfrm>
            <a:off x="731520" y="1463040"/>
            <a:ext cx="1143000" cy="1143000"/>
          </a:xfrm>
          <a:prstGeom prst="ellipse">
            <a:avLst/>
          </a:prstGeom>
          <a:solidFill>
            <a:srgbClr val="E0A526"/>
          </a:solidFill>
          <a:ln w="12700">
            <a:solidFill>
              <a:srgbClr val="E0A526"/>
            </a:solidFill>
            <a:prstDash val="solid"/>
          </a:ln>
        </p:spPr>
      </p:sp>
      <p:sp>
        <p:nvSpPr>
          <p:cNvPr id="4" name="Text 2"/>
          <p:cNvSpPr txBox="1"/>
          <p:nvPr/>
        </p:nvSpPr>
        <p:spPr>
          <a:xfrm>
            <a:off x="731520" y="1463040"/>
            <a:ext cx="1143000" cy="1143000"/>
          </a:xfrm>
          <a:prstGeom prst="rect">
            <a:avLst/>
          </a:prstGeom>
          <a:noFill/>
          <a:ln/>
        </p:spPr>
        <p:txBody>
          <a:bodyPr wrap="square" lIns="0" tIns="0" rIns="0" bIns="0" rtlCol="0" anchor="ctr"/>
          <a:lstStyle/>
          <a:p>
            <a:pPr marL="0" indent="0" algn="ctr">
              <a:buNone/>
            </a:pPr>
            <a:r>
              <a:rPr lang="en-US" sz="4000" b="1" dirty="0">
                <a:solidFill>
                  <a:srgbClr val="12402F"/>
                </a:solidFill>
                <a:latin typeface="Cambria" pitchFamily="34" charset="0"/>
                <a:ea typeface="Cambria" pitchFamily="34" charset="-122"/>
                <a:cs typeface="Cambria" pitchFamily="34" charset="-120"/>
              </a:rPr>
              <a:t>3</a:t>
            </a:r>
            <a:endParaRPr lang="en-US" sz="4000" dirty="0"/>
          </a:p>
        </p:txBody>
      </p:sp>
      <p:sp>
        <p:nvSpPr>
          <p:cNvPr id="5" name="Text 3"/>
          <p:cNvSpPr txBox="1"/>
          <p:nvPr/>
        </p:nvSpPr>
        <p:spPr>
          <a:xfrm>
            <a:off x="731520" y="2926080"/>
            <a:ext cx="8412480" cy="2377440"/>
          </a:xfrm>
          <a:prstGeom prst="rect">
            <a:avLst/>
          </a:prstGeom>
          <a:noFill/>
          <a:ln/>
        </p:spPr>
        <p:txBody>
          <a:bodyPr wrap="square" lIns="0" tIns="0" rIns="0" bIns="0" rtlCol="0" anchor="ctr"/>
          <a:lstStyle/>
          <a:p>
            <a:pPr marL="0" indent="0">
              <a:lnSpc>
                <a:spcPts val="5800"/>
              </a:lnSpc>
              <a:buNone/>
            </a:pPr>
            <a:r>
              <a:rPr lang="en-US" sz="5000" b="1" dirty="0">
                <a:solidFill>
                  <a:srgbClr val="FFFFFF"/>
                </a:solidFill>
                <a:latin typeface="Cambria" pitchFamily="34" charset="0"/>
                <a:ea typeface="Cambria" pitchFamily="34" charset="-122"/>
                <a:cs typeface="Cambria" pitchFamily="34" charset="-120"/>
              </a:rPr>
              <a:t>Le paramétrage</a:t>
            </a:r>
            <a:endParaRPr lang="en-US" sz="5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23">
    <p:bg>
      <p:bgPr>
        <a:solidFill>
          <a:srgbClr val="12402F"/>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BLOC 3 — LA DOULEUR</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4200" b="1" dirty="0">
                <a:solidFill>
                  <a:srgbClr val="FFFFFF"/>
                </a:solidFill>
                <a:latin typeface="Cambria" pitchFamily="34" charset="0"/>
                <a:ea typeface="Cambria" pitchFamily="34" charset="-122"/>
                <a:cs typeface="Cambria" pitchFamily="34" charset="-120"/>
              </a:rPr>
              <a:t>Il est 2h du matin</a:t>
            </a:r>
            <a:endParaRPr lang="en-US" sz="4200" dirty="0"/>
          </a:p>
        </p:txBody>
      </p:sp>
      <p:sp>
        <p:nvSpPr>
          <p:cNvPr id="4" name="Shape 2"/>
          <p:cNvSpPr/>
          <p:nvPr/>
        </p:nvSpPr>
        <p:spPr>
          <a:xfrm>
            <a:off x="731520" y="2286000"/>
            <a:ext cx="10698480" cy="1100328"/>
          </a:xfrm>
          <a:prstGeom prst="roundRect">
            <a:avLst>
              <a:gd name="adj" fmla="val 6648"/>
            </a:avLst>
          </a:prstGeom>
          <a:solidFill>
            <a:srgbClr val="1B5340"/>
          </a:solidFill>
          <a:ln w="12700">
            <a:solidFill>
              <a:srgbClr val="1B5340"/>
            </a:solidFill>
            <a:prstDash val="solid"/>
          </a:ln>
        </p:spPr>
      </p:sp>
      <p:sp>
        <p:nvSpPr>
          <p:cNvPr id="5" name="Text 3"/>
          <p:cNvSpPr txBox="1"/>
          <p:nvPr/>
        </p:nvSpPr>
        <p:spPr>
          <a:xfrm>
            <a:off x="1143000" y="2286000"/>
            <a:ext cx="9875520" cy="1100328"/>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Configurer un encodeur, régler un débit, un routeur</a:t>
            </a:r>
            <a:endParaRPr lang="en-US" sz="3000" dirty="0"/>
          </a:p>
        </p:txBody>
      </p:sp>
      <p:sp>
        <p:nvSpPr>
          <p:cNvPr id="6" name="Shape 4"/>
          <p:cNvSpPr/>
          <p:nvPr/>
        </p:nvSpPr>
        <p:spPr>
          <a:xfrm>
            <a:off x="731520" y="3587496"/>
            <a:ext cx="10698480" cy="1100328"/>
          </a:xfrm>
          <a:prstGeom prst="roundRect">
            <a:avLst>
              <a:gd name="adj" fmla="val 6648"/>
            </a:avLst>
          </a:prstGeom>
          <a:solidFill>
            <a:srgbClr val="1B5340"/>
          </a:solidFill>
          <a:ln w="12700">
            <a:solidFill>
              <a:srgbClr val="1B5340"/>
            </a:solidFill>
            <a:prstDash val="solid"/>
          </a:ln>
        </p:spPr>
      </p:sp>
      <p:sp>
        <p:nvSpPr>
          <p:cNvPr id="7" name="Text 5"/>
          <p:cNvSpPr txBox="1"/>
          <p:nvPr/>
        </p:nvSpPr>
        <p:spPr>
          <a:xfrm>
            <a:off x="1143000" y="3587496"/>
            <a:ext cx="9875520" cy="1100328"/>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Un forum en anglais, une réponse de 2014</a:t>
            </a:r>
            <a:endParaRPr lang="en-US" sz="3000" dirty="0"/>
          </a:p>
        </p:txBody>
      </p:sp>
      <p:sp>
        <p:nvSpPr>
          <p:cNvPr id="8" name="Shape 6"/>
          <p:cNvSpPr/>
          <p:nvPr/>
        </p:nvSpPr>
        <p:spPr>
          <a:xfrm>
            <a:off x="731520" y="4888992"/>
            <a:ext cx="10698480" cy="1100328"/>
          </a:xfrm>
          <a:prstGeom prst="roundRect">
            <a:avLst>
              <a:gd name="adj" fmla="val 6648"/>
            </a:avLst>
          </a:prstGeom>
          <a:solidFill>
            <a:srgbClr val="1B5340"/>
          </a:solidFill>
          <a:ln w="12700">
            <a:solidFill>
              <a:srgbClr val="1B5340"/>
            </a:solidFill>
            <a:prstDash val="solid"/>
          </a:ln>
        </p:spPr>
      </p:sp>
      <p:sp>
        <p:nvSpPr>
          <p:cNvPr id="9" name="Text 7"/>
          <p:cNvSpPr txBox="1"/>
          <p:nvPr/>
        </p:nvSpPr>
        <p:spPr>
          <a:xfrm>
            <a:off x="1143000" y="4888992"/>
            <a:ext cx="9875520" cy="1100328"/>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Qui ne correspond pas à votre version</a:t>
            </a:r>
            <a:endParaRPr lang="en-US" sz="3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24">
    <p:bg>
      <p:bgPr>
        <a:solidFill>
          <a:srgbClr val="F4F1EA"/>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BLOC 3 — CE QUE L'IA CHANGE</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4200" b="1" dirty="0">
                <a:solidFill>
                  <a:srgbClr val="1B2420"/>
                </a:solidFill>
                <a:latin typeface="Cambria" pitchFamily="34" charset="0"/>
                <a:ea typeface="Cambria" pitchFamily="34" charset="-122"/>
                <a:cs typeface="Cambria" pitchFamily="34" charset="-120"/>
              </a:rPr>
              <a:t>Décrire · Tester · Corriger</a:t>
            </a:r>
            <a:endParaRPr lang="en-US" sz="4200" dirty="0"/>
          </a:p>
        </p:txBody>
      </p:sp>
      <p:sp>
        <p:nvSpPr>
          <p:cNvPr id="4" name="Shape 2"/>
          <p:cNvSpPr/>
          <p:nvPr/>
        </p:nvSpPr>
        <p:spPr>
          <a:xfrm>
            <a:off x="731520" y="2286000"/>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5" name="Shape 3"/>
          <p:cNvSpPr/>
          <p:nvPr/>
        </p:nvSpPr>
        <p:spPr>
          <a:xfrm>
            <a:off x="1097280" y="2479548"/>
            <a:ext cx="713232" cy="713232"/>
          </a:xfrm>
          <a:prstGeom prst="ellipse">
            <a:avLst/>
          </a:prstGeom>
          <a:solidFill>
            <a:srgbClr val="E0A526"/>
          </a:solidFill>
          <a:ln w="12700">
            <a:solidFill>
              <a:srgbClr val="E0A526"/>
            </a:solidFill>
            <a:prstDash val="solid"/>
          </a:ln>
        </p:spPr>
      </p:sp>
      <p:sp>
        <p:nvSpPr>
          <p:cNvPr id="6" name="Text 4"/>
          <p:cNvSpPr txBox="1"/>
          <p:nvPr/>
        </p:nvSpPr>
        <p:spPr>
          <a:xfrm>
            <a:off x="1097280" y="2479548"/>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1</a:t>
            </a:r>
            <a:endParaRPr lang="en-US" sz="2600" dirty="0"/>
          </a:p>
        </p:txBody>
      </p:sp>
      <p:sp>
        <p:nvSpPr>
          <p:cNvPr id="7" name="Text 5"/>
          <p:cNvSpPr txBox="1"/>
          <p:nvPr/>
        </p:nvSpPr>
        <p:spPr>
          <a:xfrm>
            <a:off x="2130552" y="2286000"/>
            <a:ext cx="8887968"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Décrire son besoin en français simple</a:t>
            </a:r>
            <a:endParaRPr lang="en-US" sz="3000" dirty="0"/>
          </a:p>
        </p:txBody>
      </p:sp>
      <p:sp>
        <p:nvSpPr>
          <p:cNvPr id="8" name="Shape 6"/>
          <p:cNvSpPr/>
          <p:nvPr/>
        </p:nvSpPr>
        <p:spPr>
          <a:xfrm>
            <a:off x="731520" y="3587496"/>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9" name="Shape 7"/>
          <p:cNvSpPr/>
          <p:nvPr/>
        </p:nvSpPr>
        <p:spPr>
          <a:xfrm>
            <a:off x="1097280" y="3781044"/>
            <a:ext cx="713232" cy="713232"/>
          </a:xfrm>
          <a:prstGeom prst="ellipse">
            <a:avLst/>
          </a:prstGeom>
          <a:solidFill>
            <a:srgbClr val="E0A526"/>
          </a:solidFill>
          <a:ln w="12700">
            <a:solidFill>
              <a:srgbClr val="E0A526"/>
            </a:solidFill>
            <a:prstDash val="solid"/>
          </a:ln>
        </p:spPr>
      </p:sp>
      <p:sp>
        <p:nvSpPr>
          <p:cNvPr id="10" name="Text 8"/>
          <p:cNvSpPr txBox="1"/>
          <p:nvPr/>
        </p:nvSpPr>
        <p:spPr>
          <a:xfrm>
            <a:off x="1097280" y="3781044"/>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2</a:t>
            </a:r>
            <a:endParaRPr lang="en-US" sz="2600" dirty="0"/>
          </a:p>
        </p:txBody>
      </p:sp>
      <p:sp>
        <p:nvSpPr>
          <p:cNvPr id="11" name="Text 9"/>
          <p:cNvSpPr txBox="1"/>
          <p:nvPr/>
        </p:nvSpPr>
        <p:spPr>
          <a:xfrm>
            <a:off x="2130552" y="3587496"/>
            <a:ext cx="8887968"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Tester la configuration proposée</a:t>
            </a:r>
            <a:endParaRPr lang="en-US" sz="3000" dirty="0"/>
          </a:p>
        </p:txBody>
      </p:sp>
      <p:sp>
        <p:nvSpPr>
          <p:cNvPr id="12" name="Shape 10"/>
          <p:cNvSpPr/>
          <p:nvPr/>
        </p:nvSpPr>
        <p:spPr>
          <a:xfrm>
            <a:off x="731520" y="4888992"/>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13" name="Shape 11"/>
          <p:cNvSpPr/>
          <p:nvPr/>
        </p:nvSpPr>
        <p:spPr>
          <a:xfrm>
            <a:off x="1097280" y="5082540"/>
            <a:ext cx="713232" cy="713232"/>
          </a:xfrm>
          <a:prstGeom prst="ellipse">
            <a:avLst/>
          </a:prstGeom>
          <a:solidFill>
            <a:srgbClr val="E0A526"/>
          </a:solidFill>
          <a:ln w="12700">
            <a:solidFill>
              <a:srgbClr val="E0A526"/>
            </a:solidFill>
            <a:prstDash val="solid"/>
          </a:ln>
        </p:spPr>
      </p:sp>
      <p:sp>
        <p:nvSpPr>
          <p:cNvPr id="14" name="Text 12"/>
          <p:cNvSpPr txBox="1"/>
          <p:nvPr/>
        </p:nvSpPr>
        <p:spPr>
          <a:xfrm>
            <a:off x="1097280" y="5082540"/>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3</a:t>
            </a:r>
            <a:endParaRPr lang="en-US" sz="2600" dirty="0"/>
          </a:p>
        </p:txBody>
      </p:sp>
      <p:sp>
        <p:nvSpPr>
          <p:cNvPr id="15" name="Text 13"/>
          <p:cNvSpPr txBox="1"/>
          <p:nvPr/>
        </p:nvSpPr>
        <p:spPr>
          <a:xfrm>
            <a:off x="2130552" y="4888992"/>
            <a:ext cx="8887968"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Coller le message d'erreur et corriger</a:t>
            </a:r>
            <a:endParaRPr lang="en-US" sz="3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25">
    <p:bg>
      <p:bgPr>
        <a:solidFill>
          <a:srgbClr val="F4F1EA"/>
        </a:solidFill>
        <a:effectLst/>
      </p:bgPr>
    </p:bg>
    <p:spTree>
      <p:nvGrpSpPr>
        <p:cNvPr id="1" name=""/>
        <p:cNvGrpSpPr/>
        <p:nvPr/>
      </p:nvGrpSpPr>
      <p:grpSpPr>
        <a:xfrm>
          <a:off x="0" y="0"/>
          <a:ext cx="0" cy="0"/>
          <a:chOff x="0" y="0"/>
          <a:chExt cx="0" cy="0"/>
        </a:xfrm>
      </p:grpSpPr>
      <p:sp>
        <p:nvSpPr>
          <p:cNvPr id="2" name="Shape 0"/>
          <p:cNvSpPr/>
          <p:nvPr/>
        </p:nvSpPr>
        <p:spPr>
          <a:xfrm>
            <a:off x="9966960" y="822960"/>
            <a:ext cx="3291840" cy="3291840"/>
          </a:xfrm>
          <a:prstGeom prst="ellipse">
            <a:avLst/>
          </a:prstGeom>
          <a:solidFill>
            <a:srgbClr val="E0A526">
              <a:alpha val="16000"/>
            </a:srgbClr>
          </a:solidFill>
          <a:ln w="12700">
            <a:solidFill>
              <a:srgbClr val="E0A526">
                <a:alpha val="0"/>
              </a:srgbClr>
            </a:solidFill>
            <a:prstDash val="solid"/>
          </a:ln>
        </p:spPr>
      </p:sp>
      <p:sp>
        <p:nvSpPr>
          <p:cNvPr id="3" name="Text 1"/>
          <p:cNvSpPr txBox="1"/>
          <p:nvPr/>
        </p:nvSpPr>
        <p:spPr>
          <a:xfrm>
            <a:off x="731520" y="1737360"/>
            <a:ext cx="8595360" cy="2560320"/>
          </a:xfrm>
          <a:prstGeom prst="rect">
            <a:avLst/>
          </a:prstGeom>
          <a:noFill/>
          <a:ln/>
        </p:spPr>
        <p:txBody>
          <a:bodyPr wrap="square" lIns="0" tIns="0" rIns="0" bIns="0" rtlCol="0" anchor="ctr"/>
          <a:lstStyle/>
          <a:p>
            <a:pPr marL="0" indent="0">
              <a:lnSpc>
                <a:spcPts val="5100"/>
              </a:lnSpc>
              <a:buNone/>
            </a:pPr>
            <a:r>
              <a:rPr lang="en-US" sz="4400" b="1" dirty="0">
                <a:solidFill>
                  <a:srgbClr val="1B2420"/>
                </a:solidFill>
                <a:latin typeface="Cambria" pitchFamily="34" charset="0"/>
                <a:ea typeface="Cambria" pitchFamily="34" charset="-122"/>
                <a:cs typeface="Cambria" pitchFamily="34" charset="-120"/>
              </a:rPr>
              <a:t>Vous ne cherchez plus quelqu'un qui a eu votre problème en 2014.</a:t>
            </a:r>
            <a:endParaRPr lang="en-US" sz="4400" dirty="0"/>
          </a:p>
        </p:txBody>
      </p:sp>
      <p:sp>
        <p:nvSpPr>
          <p:cNvPr id="4" name="Text 2"/>
          <p:cNvSpPr txBox="1"/>
          <p:nvPr/>
        </p:nvSpPr>
        <p:spPr>
          <a:xfrm>
            <a:off x="731520" y="4572000"/>
            <a:ext cx="8595360" cy="1280160"/>
          </a:xfrm>
          <a:prstGeom prst="rect">
            <a:avLst/>
          </a:prstGeom>
          <a:noFill/>
          <a:ln/>
        </p:spPr>
        <p:txBody>
          <a:bodyPr wrap="square" lIns="0" tIns="0" rIns="0" bIns="0" rtlCol="0" anchor="ctr"/>
          <a:lstStyle/>
          <a:p>
            <a:pPr marL="0" indent="0">
              <a:lnSpc>
                <a:spcPts val="4000"/>
              </a:lnSpc>
              <a:buNone/>
            </a:pPr>
            <a:r>
              <a:rPr lang="en-US" sz="3400" dirty="0">
                <a:solidFill>
                  <a:srgbClr val="5E6B64"/>
                </a:solidFill>
                <a:latin typeface="Calibri" pitchFamily="34" charset="0"/>
                <a:ea typeface="Calibri" pitchFamily="34" charset="-122"/>
                <a:cs typeface="Calibri" pitchFamily="34" charset="-120"/>
              </a:rPr>
              <a:t>Vous travaillez sur le vôtre. Maintenant.</a:t>
            </a:r>
            <a:endParaRPr lang="en-US" sz="3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26">
    <p:bg>
      <p:bgPr>
        <a:solidFill>
          <a:srgbClr val="12402F"/>
        </a:solidFill>
        <a:effectLst/>
      </p:bgPr>
    </p:bg>
    <p:spTree>
      <p:nvGrpSpPr>
        <p:cNvPr id="1" name=""/>
        <p:cNvGrpSpPr/>
        <p:nvPr/>
      </p:nvGrpSpPr>
      <p:grpSpPr>
        <a:xfrm>
          <a:off x="0" y="0"/>
          <a:ext cx="0" cy="0"/>
          <a:chOff x="0" y="0"/>
          <a:chExt cx="0" cy="0"/>
        </a:xfrm>
      </p:grpSpPr>
      <p:sp>
        <p:nvSpPr>
          <p:cNvPr id="2" name="Shape 0"/>
          <p:cNvSpPr/>
          <p:nvPr/>
        </p:nvSpPr>
        <p:spPr>
          <a:xfrm>
            <a:off x="9144000" y="2926080"/>
            <a:ext cx="4206240" cy="4206240"/>
          </a:xfrm>
          <a:prstGeom prst="ellipse">
            <a:avLst/>
          </a:prstGeom>
          <a:solidFill>
            <a:srgbClr val="E0A526">
              <a:alpha val="11000"/>
            </a:srgbClr>
          </a:solidFill>
          <a:ln w="12700">
            <a:solidFill>
              <a:srgbClr val="E0A526">
                <a:alpha val="0"/>
              </a:srgbClr>
            </a:solidFill>
            <a:prstDash val="solid"/>
          </a:ln>
        </p:spPr>
      </p:sp>
      <p:sp>
        <p:nvSpPr>
          <p:cNvPr id="3" name="Shape 1"/>
          <p:cNvSpPr/>
          <p:nvPr/>
        </p:nvSpPr>
        <p:spPr>
          <a:xfrm>
            <a:off x="731520" y="1463040"/>
            <a:ext cx="1143000" cy="1143000"/>
          </a:xfrm>
          <a:prstGeom prst="ellipse">
            <a:avLst/>
          </a:prstGeom>
          <a:solidFill>
            <a:srgbClr val="E0A526"/>
          </a:solidFill>
          <a:ln w="12700">
            <a:solidFill>
              <a:srgbClr val="E0A526"/>
            </a:solidFill>
            <a:prstDash val="solid"/>
          </a:ln>
        </p:spPr>
      </p:sp>
      <p:sp>
        <p:nvSpPr>
          <p:cNvPr id="4" name="Text 2"/>
          <p:cNvSpPr txBox="1"/>
          <p:nvPr/>
        </p:nvSpPr>
        <p:spPr>
          <a:xfrm>
            <a:off x="731520" y="1463040"/>
            <a:ext cx="1143000" cy="1143000"/>
          </a:xfrm>
          <a:prstGeom prst="rect">
            <a:avLst/>
          </a:prstGeom>
          <a:noFill/>
          <a:ln/>
        </p:spPr>
        <p:txBody>
          <a:bodyPr wrap="square" lIns="0" tIns="0" rIns="0" bIns="0" rtlCol="0" anchor="ctr"/>
          <a:lstStyle/>
          <a:p>
            <a:pPr marL="0" indent="0" algn="ctr">
              <a:buNone/>
            </a:pPr>
            <a:r>
              <a:rPr lang="en-US" sz="4000" b="1" dirty="0">
                <a:solidFill>
                  <a:srgbClr val="12402F"/>
                </a:solidFill>
                <a:latin typeface="Cambria" pitchFamily="34" charset="0"/>
                <a:ea typeface="Cambria" pitchFamily="34" charset="-122"/>
                <a:cs typeface="Cambria" pitchFamily="34" charset="-120"/>
              </a:rPr>
              <a:t>4</a:t>
            </a:r>
            <a:endParaRPr lang="en-US" sz="4000" dirty="0"/>
          </a:p>
        </p:txBody>
      </p:sp>
      <p:sp>
        <p:nvSpPr>
          <p:cNvPr id="5" name="Text 3"/>
          <p:cNvSpPr txBox="1"/>
          <p:nvPr/>
        </p:nvSpPr>
        <p:spPr>
          <a:xfrm>
            <a:off x="731520" y="2926080"/>
            <a:ext cx="8412480" cy="2377440"/>
          </a:xfrm>
          <a:prstGeom prst="rect">
            <a:avLst/>
          </a:prstGeom>
          <a:noFill/>
          <a:ln/>
        </p:spPr>
        <p:txBody>
          <a:bodyPr wrap="square" lIns="0" tIns="0" rIns="0" bIns="0" rtlCol="0" anchor="ctr"/>
          <a:lstStyle/>
          <a:p>
            <a:pPr marL="0" indent="0">
              <a:lnSpc>
                <a:spcPts val="5800"/>
              </a:lnSpc>
              <a:buNone/>
            </a:pPr>
            <a:r>
              <a:rPr lang="en-US" sz="5000" b="1" dirty="0">
                <a:solidFill>
                  <a:srgbClr val="FFFFFF"/>
                </a:solidFill>
                <a:latin typeface="Cambria" pitchFamily="34" charset="0"/>
                <a:ea typeface="Cambria" pitchFamily="34" charset="-122"/>
                <a:cs typeface="Cambria" pitchFamily="34" charset="-120"/>
              </a:rPr>
              <a:t>Ce qu'on ne fait jamais</a:t>
            </a:r>
            <a:endParaRPr lang="en-US" sz="5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7">
    <p:bg>
      <p:bgPr>
        <a:solidFill>
          <a:srgbClr val="12402F"/>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BLOC 4 — LA DOULEUR</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4000" b="1" dirty="0">
                <a:solidFill>
                  <a:srgbClr val="FFFFFF"/>
                </a:solidFill>
                <a:latin typeface="Cambria" pitchFamily="34" charset="0"/>
                <a:ea typeface="Cambria" pitchFamily="34" charset="-122"/>
                <a:cs typeface="Cambria" pitchFamily="34" charset="-120"/>
              </a:rPr>
              <a:t>Levez la main si le vôtre est à jour</a:t>
            </a:r>
            <a:endParaRPr lang="en-US" sz="4000" dirty="0"/>
          </a:p>
        </p:txBody>
      </p:sp>
      <p:sp>
        <p:nvSpPr>
          <p:cNvPr id="4" name="Shape 2"/>
          <p:cNvSpPr/>
          <p:nvPr/>
        </p:nvSpPr>
        <p:spPr>
          <a:xfrm>
            <a:off x="731520" y="2286000"/>
            <a:ext cx="10698480" cy="1100328"/>
          </a:xfrm>
          <a:prstGeom prst="roundRect">
            <a:avLst>
              <a:gd name="adj" fmla="val 6648"/>
            </a:avLst>
          </a:prstGeom>
          <a:solidFill>
            <a:srgbClr val="1B5340"/>
          </a:solidFill>
          <a:ln w="12700">
            <a:solidFill>
              <a:srgbClr val="1B5340"/>
            </a:solidFill>
            <a:prstDash val="solid"/>
          </a:ln>
        </p:spPr>
      </p:sp>
      <p:sp>
        <p:nvSpPr>
          <p:cNvPr id="5" name="Text 3"/>
          <p:cNvSpPr txBox="1"/>
          <p:nvPr/>
        </p:nvSpPr>
        <p:spPr>
          <a:xfrm>
            <a:off x="1143000" y="2286000"/>
            <a:ext cx="9875520" cy="1100328"/>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Le journal de maintenance jamais tenu</a:t>
            </a:r>
            <a:endParaRPr lang="en-US" sz="3000" dirty="0"/>
          </a:p>
        </p:txBody>
      </p:sp>
      <p:sp>
        <p:nvSpPr>
          <p:cNvPr id="6" name="Shape 4"/>
          <p:cNvSpPr/>
          <p:nvPr/>
        </p:nvSpPr>
        <p:spPr>
          <a:xfrm>
            <a:off x="731520" y="3587496"/>
            <a:ext cx="10698480" cy="1100328"/>
          </a:xfrm>
          <a:prstGeom prst="roundRect">
            <a:avLst>
              <a:gd name="adj" fmla="val 6648"/>
            </a:avLst>
          </a:prstGeom>
          <a:solidFill>
            <a:srgbClr val="1B5340"/>
          </a:solidFill>
          <a:ln w="12700">
            <a:solidFill>
              <a:srgbClr val="1B5340"/>
            </a:solidFill>
            <a:prstDash val="solid"/>
          </a:ln>
        </p:spPr>
      </p:sp>
      <p:sp>
        <p:nvSpPr>
          <p:cNvPr id="7" name="Text 5"/>
          <p:cNvSpPr txBox="1"/>
          <p:nvPr/>
        </p:nvSpPr>
        <p:spPr>
          <a:xfrm>
            <a:off x="1143000" y="3587496"/>
            <a:ext cx="9875520" cy="1100328"/>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L'inventaire des pièces dans une seule tête</a:t>
            </a:r>
            <a:endParaRPr lang="en-US" sz="3000" dirty="0"/>
          </a:p>
        </p:txBody>
      </p:sp>
      <p:sp>
        <p:nvSpPr>
          <p:cNvPr id="8" name="Shape 6"/>
          <p:cNvSpPr/>
          <p:nvPr/>
        </p:nvSpPr>
        <p:spPr>
          <a:xfrm>
            <a:off x="731520" y="4888992"/>
            <a:ext cx="10698480" cy="1100328"/>
          </a:xfrm>
          <a:prstGeom prst="roundRect">
            <a:avLst>
              <a:gd name="adj" fmla="val 6648"/>
            </a:avLst>
          </a:prstGeom>
          <a:solidFill>
            <a:srgbClr val="1B5340"/>
          </a:solidFill>
          <a:ln w="12700">
            <a:solidFill>
              <a:srgbClr val="1B5340"/>
            </a:solidFill>
            <a:prstDash val="solid"/>
          </a:ln>
        </p:spPr>
      </p:sp>
      <p:sp>
        <p:nvSpPr>
          <p:cNvPr id="9" name="Text 7"/>
          <p:cNvSpPr txBox="1"/>
          <p:nvPr/>
        </p:nvSpPr>
        <p:spPr>
          <a:xfrm>
            <a:off x="1143000" y="4888992"/>
            <a:ext cx="9875520" cy="1100328"/>
          </a:xfrm>
          <a:prstGeom prst="rect">
            <a:avLst/>
          </a:prstGeom>
          <a:noFill/>
          <a:ln/>
        </p:spPr>
        <p:txBody>
          <a:bodyPr wrap="square" lIns="0" tIns="0" rIns="0" bIns="0" rtlCol="0" anchor="ctr"/>
          <a:lstStyle/>
          <a:p>
            <a:pPr marL="0" indent="0">
              <a:buNone/>
            </a:pPr>
            <a:r>
              <a:rPr lang="en-US" sz="3000" dirty="0">
                <a:solidFill>
                  <a:srgbClr val="FFFFFF"/>
                </a:solidFill>
                <a:latin typeface="Calibri" pitchFamily="34" charset="0"/>
                <a:ea typeface="Calibri" pitchFamily="34" charset="-122"/>
                <a:cs typeface="Calibri" pitchFamily="34" charset="-120"/>
              </a:rPr>
              <a:t>La formation : aucun budget, aucun formateur</a:t>
            </a:r>
            <a:endParaRPr lang="en-US" sz="3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8">
    <p:bg>
      <p:bgPr>
        <a:solidFill>
          <a:srgbClr val="F4F1EA"/>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BLOC 4 — CE QUE L'IA CHANGE</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4200" b="1" dirty="0">
                <a:solidFill>
                  <a:srgbClr val="1B2420"/>
                </a:solidFill>
                <a:latin typeface="Cambria" pitchFamily="34" charset="0"/>
                <a:ea typeface="Cambria" pitchFamily="34" charset="-122"/>
                <a:cs typeface="Cambria" pitchFamily="34" charset="-120"/>
              </a:rPr>
              <a:t>Un formateur qui ne se lasse jamais</a:t>
            </a:r>
            <a:endParaRPr lang="en-US" sz="4200" dirty="0"/>
          </a:p>
        </p:txBody>
      </p:sp>
      <p:sp>
        <p:nvSpPr>
          <p:cNvPr id="4" name="Shape 2"/>
          <p:cNvSpPr/>
          <p:nvPr/>
        </p:nvSpPr>
        <p:spPr>
          <a:xfrm>
            <a:off x="731520" y="2286000"/>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5" name="Shape 3"/>
          <p:cNvSpPr/>
          <p:nvPr/>
        </p:nvSpPr>
        <p:spPr>
          <a:xfrm>
            <a:off x="1097280" y="2479548"/>
            <a:ext cx="713232" cy="713232"/>
          </a:xfrm>
          <a:prstGeom prst="ellipse">
            <a:avLst/>
          </a:prstGeom>
          <a:solidFill>
            <a:srgbClr val="E0A526"/>
          </a:solidFill>
          <a:ln w="12700">
            <a:solidFill>
              <a:srgbClr val="E0A526"/>
            </a:solidFill>
            <a:prstDash val="solid"/>
          </a:ln>
        </p:spPr>
      </p:sp>
      <p:sp>
        <p:nvSpPr>
          <p:cNvPr id="6" name="Text 4"/>
          <p:cNvSpPr txBox="1"/>
          <p:nvPr/>
        </p:nvSpPr>
        <p:spPr>
          <a:xfrm>
            <a:off x="1097280" y="2479548"/>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1</a:t>
            </a:r>
            <a:endParaRPr lang="en-US" sz="2600" dirty="0"/>
          </a:p>
        </p:txBody>
      </p:sp>
      <p:sp>
        <p:nvSpPr>
          <p:cNvPr id="7" name="Text 5"/>
          <p:cNvSpPr txBox="1"/>
          <p:nvPr/>
        </p:nvSpPr>
        <p:spPr>
          <a:xfrm>
            <a:off x="2130552" y="2286000"/>
            <a:ext cx="8887968"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Vous dictez votre journée, vous obtenez le journal</a:t>
            </a:r>
            <a:endParaRPr lang="en-US" sz="3000" dirty="0"/>
          </a:p>
        </p:txBody>
      </p:sp>
      <p:sp>
        <p:nvSpPr>
          <p:cNvPr id="8" name="Shape 6"/>
          <p:cNvSpPr/>
          <p:nvPr/>
        </p:nvSpPr>
        <p:spPr>
          <a:xfrm>
            <a:off x="731520" y="3587496"/>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9" name="Shape 7"/>
          <p:cNvSpPr/>
          <p:nvPr/>
        </p:nvSpPr>
        <p:spPr>
          <a:xfrm>
            <a:off x="1097280" y="3781044"/>
            <a:ext cx="713232" cy="713232"/>
          </a:xfrm>
          <a:prstGeom prst="ellipse">
            <a:avLst/>
          </a:prstGeom>
          <a:solidFill>
            <a:srgbClr val="E0A526"/>
          </a:solidFill>
          <a:ln w="12700">
            <a:solidFill>
              <a:srgbClr val="E0A526"/>
            </a:solidFill>
            <a:prstDash val="solid"/>
          </a:ln>
        </p:spPr>
      </p:sp>
      <p:sp>
        <p:nvSpPr>
          <p:cNvPr id="10" name="Text 8"/>
          <p:cNvSpPr txBox="1"/>
          <p:nvPr/>
        </p:nvSpPr>
        <p:spPr>
          <a:xfrm>
            <a:off x="1097280" y="3781044"/>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2</a:t>
            </a:r>
            <a:endParaRPr lang="en-US" sz="2600" dirty="0"/>
          </a:p>
        </p:txBody>
      </p:sp>
      <p:sp>
        <p:nvSpPr>
          <p:cNvPr id="11" name="Text 9"/>
          <p:cNvSpPr txBox="1"/>
          <p:nvPr/>
        </p:nvSpPr>
        <p:spPr>
          <a:xfrm>
            <a:off x="2130552" y="3587496"/>
            <a:ext cx="8887968"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 Explique-moi comme si je débutais »</a:t>
            </a:r>
            <a:endParaRPr lang="en-US" sz="3000" dirty="0"/>
          </a:p>
        </p:txBody>
      </p:sp>
      <p:sp>
        <p:nvSpPr>
          <p:cNvPr id="12" name="Shape 10"/>
          <p:cNvSpPr/>
          <p:nvPr/>
        </p:nvSpPr>
        <p:spPr>
          <a:xfrm>
            <a:off x="731520" y="4888992"/>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13" name="Shape 11"/>
          <p:cNvSpPr/>
          <p:nvPr/>
        </p:nvSpPr>
        <p:spPr>
          <a:xfrm>
            <a:off x="1097280" y="5082540"/>
            <a:ext cx="713232" cy="713232"/>
          </a:xfrm>
          <a:prstGeom prst="ellipse">
            <a:avLst/>
          </a:prstGeom>
          <a:solidFill>
            <a:srgbClr val="E0A526"/>
          </a:solidFill>
          <a:ln w="12700">
            <a:solidFill>
              <a:srgbClr val="E0A526"/>
            </a:solidFill>
            <a:prstDash val="solid"/>
          </a:ln>
        </p:spPr>
      </p:sp>
      <p:sp>
        <p:nvSpPr>
          <p:cNvPr id="14" name="Text 12"/>
          <p:cNvSpPr txBox="1"/>
          <p:nvPr/>
        </p:nvSpPr>
        <p:spPr>
          <a:xfrm>
            <a:off x="1097280" y="5082540"/>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3</a:t>
            </a:r>
            <a:endParaRPr lang="en-US" sz="2600" dirty="0"/>
          </a:p>
        </p:txBody>
      </p:sp>
      <p:sp>
        <p:nvSpPr>
          <p:cNvPr id="15" name="Text 13"/>
          <p:cNvSpPr txBox="1"/>
          <p:nvPr/>
        </p:nvSpPr>
        <p:spPr>
          <a:xfrm>
            <a:off x="2130552" y="4888992"/>
            <a:ext cx="8887968"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Un schéma se photographie et s'explique</a:t>
            </a:r>
            <a:endParaRPr lang="en-US" sz="3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9">
    <p:bg>
      <p:bgPr>
        <a:solidFill>
          <a:srgbClr val="F4F1EA"/>
        </a:solidFill>
        <a:effectLst/>
      </p:bgPr>
    </p:bg>
    <p:spTree>
      <p:nvGrpSpPr>
        <p:cNvPr id="1" name=""/>
        <p:cNvGrpSpPr/>
        <p:nvPr/>
      </p:nvGrpSpPr>
      <p:grpSpPr>
        <a:xfrm>
          <a:off x="0" y="0"/>
          <a:ext cx="0" cy="0"/>
          <a:chOff x="0" y="0"/>
          <a:chExt cx="0" cy="0"/>
        </a:xfrm>
      </p:grpSpPr>
      <p:sp>
        <p:nvSpPr>
          <p:cNvPr id="2" name="Shape 0"/>
          <p:cNvSpPr/>
          <p:nvPr/>
        </p:nvSpPr>
        <p:spPr>
          <a:xfrm>
            <a:off x="9966960" y="822960"/>
            <a:ext cx="3291840" cy="3291840"/>
          </a:xfrm>
          <a:prstGeom prst="ellipse">
            <a:avLst/>
          </a:prstGeom>
          <a:solidFill>
            <a:srgbClr val="E0A526">
              <a:alpha val="16000"/>
            </a:srgbClr>
          </a:solidFill>
          <a:ln w="12700">
            <a:solidFill>
              <a:srgbClr val="E0A526">
                <a:alpha val="0"/>
              </a:srgbClr>
            </a:solidFill>
            <a:prstDash val="solid"/>
          </a:ln>
        </p:spPr>
      </p:sp>
      <p:sp>
        <p:nvSpPr>
          <p:cNvPr id="3" name="Text 1"/>
          <p:cNvSpPr txBox="1"/>
          <p:nvPr/>
        </p:nvSpPr>
        <p:spPr>
          <a:xfrm>
            <a:off x="731520" y="1645920"/>
            <a:ext cx="8595360" cy="2743200"/>
          </a:xfrm>
          <a:prstGeom prst="rect">
            <a:avLst/>
          </a:prstGeom>
          <a:noFill/>
          <a:ln/>
        </p:spPr>
        <p:txBody>
          <a:bodyPr wrap="square" lIns="0" tIns="0" rIns="0" bIns="0" rtlCol="0" anchor="ctr"/>
          <a:lstStyle/>
          <a:p>
            <a:pPr marL="0" indent="0">
              <a:lnSpc>
                <a:spcPts val="4800"/>
              </a:lnSpc>
              <a:buNone/>
            </a:pPr>
            <a:r>
              <a:rPr lang="en-US" sz="4200" b="1" dirty="0">
                <a:solidFill>
                  <a:srgbClr val="1B2420"/>
                </a:solidFill>
                <a:latin typeface="Cambria" pitchFamily="34" charset="0"/>
                <a:ea typeface="Cambria" pitchFamily="34" charset="-122"/>
                <a:cs typeface="Cambria" pitchFamily="34" charset="-120"/>
              </a:rPr>
              <a:t>Le savoir technique est désormais dans votre poche. Gratuit. En français.</a:t>
            </a:r>
            <a:endParaRPr lang="en-US" sz="4200" dirty="0"/>
          </a:p>
        </p:txBody>
      </p:sp>
      <p:sp>
        <p:nvSpPr>
          <p:cNvPr id="4" name="Text 2"/>
          <p:cNvSpPr txBox="1"/>
          <p:nvPr/>
        </p:nvSpPr>
        <p:spPr>
          <a:xfrm>
            <a:off x="731520" y="4663440"/>
            <a:ext cx="8595360" cy="1280160"/>
          </a:xfrm>
          <a:prstGeom prst="rect">
            <a:avLst/>
          </a:prstGeom>
          <a:noFill/>
          <a:ln/>
        </p:spPr>
        <p:txBody>
          <a:bodyPr wrap="square" lIns="0" tIns="0" rIns="0" bIns="0" rtlCol="0" anchor="ctr"/>
          <a:lstStyle/>
          <a:p>
            <a:pPr marL="0" indent="0">
              <a:lnSpc>
                <a:spcPts val="4000"/>
              </a:lnSpc>
              <a:buNone/>
            </a:pPr>
            <a:r>
              <a:rPr lang="en-US" sz="3200" dirty="0">
                <a:solidFill>
                  <a:srgbClr val="5E6B64"/>
                </a:solidFill>
                <a:latin typeface="Calibri" pitchFamily="34" charset="0"/>
                <a:ea typeface="Calibri" pitchFamily="34" charset="-122"/>
                <a:cs typeface="Calibri" pitchFamily="34" charset="-120"/>
              </a:rPr>
              <a:t>Alors qu'est-ce qui vous empêche d'aller plus loin ?</a:t>
            </a:r>
            <a:endParaRPr lang="en-US" sz="32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30">
    <p:bg>
      <p:bgPr>
        <a:solidFill>
          <a:srgbClr val="12402F"/>
        </a:solidFill>
        <a:effectLst/>
      </p:bgPr>
    </p:bg>
    <p:spTree>
      <p:nvGrpSpPr>
        <p:cNvPr id="1" name=""/>
        <p:cNvGrpSpPr/>
        <p:nvPr/>
      </p:nvGrpSpPr>
      <p:grpSpPr>
        <a:xfrm>
          <a:off x="0" y="0"/>
          <a:ext cx="0" cy="0"/>
          <a:chOff x="0" y="0"/>
          <a:chExt cx="0" cy="0"/>
        </a:xfrm>
      </p:grpSpPr>
      <p:sp>
        <p:nvSpPr>
          <p:cNvPr id="2" name="Shape 0"/>
          <p:cNvSpPr/>
          <p:nvPr/>
        </p:nvSpPr>
        <p:spPr>
          <a:xfrm>
            <a:off x="9418320" y="-822960"/>
            <a:ext cx="4206240" cy="4206240"/>
          </a:xfrm>
          <a:prstGeom prst="ellipse">
            <a:avLst/>
          </a:prstGeom>
          <a:solidFill>
            <a:srgbClr val="E0A526">
              <a:alpha val="11000"/>
            </a:srgbClr>
          </a:solidFill>
          <a:ln w="12700">
            <a:solidFill>
              <a:srgbClr val="E0A526">
                <a:alpha val="0"/>
              </a:srgbClr>
            </a:solidFill>
            <a:prstDash val="solid"/>
          </a:ln>
        </p:spPr>
      </p:sp>
      <p:sp>
        <p:nvSpPr>
          <p:cNvPr id="3" name="Shape 1"/>
          <p:cNvSpPr/>
          <p:nvPr/>
        </p:nvSpPr>
        <p:spPr>
          <a:xfrm>
            <a:off x="10058400" y="4572000"/>
            <a:ext cx="3108960" cy="3108960"/>
          </a:xfrm>
          <a:prstGeom prst="ellipse">
            <a:avLst/>
          </a:prstGeom>
          <a:solidFill>
            <a:srgbClr val="FFFFFF">
              <a:alpha val="7000"/>
            </a:srgbClr>
          </a:solidFill>
          <a:ln w="12700">
            <a:solidFill>
              <a:srgbClr val="FFFFFF">
                <a:alpha val="0"/>
              </a:srgbClr>
            </a:solidFill>
            <a:prstDash val="solid"/>
          </a:ln>
        </p:spPr>
      </p:sp>
      <p:sp>
        <p:nvSpPr>
          <p:cNvPr id="4" name="Text 2"/>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JUSQU'OÙ ÇA PEUT ALLER</a:t>
            </a:r>
            <a:endParaRPr lang="en-US" sz="1800" dirty="0"/>
          </a:p>
        </p:txBody>
      </p:sp>
      <p:sp>
        <p:nvSpPr>
          <p:cNvPr id="5" name="Text 3"/>
          <p:cNvSpPr txBox="1"/>
          <p:nvPr/>
        </p:nvSpPr>
        <p:spPr>
          <a:xfrm>
            <a:off x="731520" y="1828800"/>
            <a:ext cx="8595360" cy="2377440"/>
          </a:xfrm>
          <a:prstGeom prst="rect">
            <a:avLst/>
          </a:prstGeom>
          <a:noFill/>
          <a:ln/>
        </p:spPr>
        <p:txBody>
          <a:bodyPr wrap="square" lIns="0" tIns="0" rIns="0" bIns="0" rtlCol="0" anchor="ctr"/>
          <a:lstStyle/>
          <a:p>
            <a:pPr marL="0" indent="0">
              <a:lnSpc>
                <a:spcPts val="5300"/>
              </a:lnSpc>
              <a:buNone/>
            </a:pPr>
            <a:r>
              <a:rPr lang="en-US" sz="4600" b="1" dirty="0">
                <a:solidFill>
                  <a:srgbClr val="FFFFFF"/>
                </a:solidFill>
                <a:latin typeface="Cambria" pitchFamily="34" charset="0"/>
                <a:ea typeface="Cambria" pitchFamily="34" charset="-122"/>
                <a:cs typeface="Cambria" pitchFamily="34" charset="-120"/>
              </a:rPr>
              <a:t>Ce que </a:t>
            </a:r>
            <a:r>
              <a:rPr lang="en-US" sz="4600" b="1" dirty="0" err="1">
                <a:solidFill>
                  <a:srgbClr val="FFFFFF"/>
                </a:solidFill>
                <a:latin typeface="Cambria" pitchFamily="34" charset="0"/>
                <a:ea typeface="Cambria" pitchFamily="34" charset="-122"/>
                <a:cs typeface="Cambria" pitchFamily="34" charset="-120"/>
              </a:rPr>
              <a:t>j’ai</a:t>
            </a:r>
            <a:r>
              <a:rPr lang="en-US" sz="4600" b="1" dirty="0">
                <a:solidFill>
                  <a:srgbClr val="FFFFFF"/>
                </a:solidFill>
                <a:latin typeface="Cambria" pitchFamily="34" charset="0"/>
                <a:ea typeface="Cambria" pitchFamily="34" charset="-122"/>
                <a:cs typeface="Cambria" pitchFamily="34" charset="-120"/>
              </a:rPr>
              <a:t> </a:t>
            </a:r>
            <a:r>
              <a:rPr lang="en-US" sz="4600" b="1" dirty="0" err="1">
                <a:solidFill>
                  <a:srgbClr val="FFFFFF"/>
                </a:solidFill>
                <a:latin typeface="Cambria" pitchFamily="34" charset="0"/>
                <a:ea typeface="Cambria" pitchFamily="34" charset="-122"/>
                <a:cs typeface="Cambria" pitchFamily="34" charset="-120"/>
              </a:rPr>
              <a:t>construit</a:t>
            </a:r>
            <a:r>
              <a:rPr lang="en-US" sz="4600" b="1" dirty="0">
                <a:solidFill>
                  <a:srgbClr val="FFFFFF"/>
                </a:solidFill>
                <a:latin typeface="Cambria" pitchFamily="34" charset="0"/>
                <a:ea typeface="Cambria" pitchFamily="34" charset="-122"/>
                <a:cs typeface="Cambria" pitchFamily="34" charset="-120"/>
              </a:rPr>
              <a:t> avec l'IA</a:t>
            </a:r>
            <a:endParaRPr lang="en-US" sz="46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31">
    <p:bg>
      <p:bgPr>
        <a:solidFill>
          <a:srgbClr val="F4F1EA"/>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CINQ OUTILS  (1/2)</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4200" b="1" dirty="0">
                <a:solidFill>
                  <a:srgbClr val="1B2420"/>
                </a:solidFill>
                <a:latin typeface="Cambria" pitchFamily="34" charset="0"/>
                <a:ea typeface="Cambria" pitchFamily="34" charset="-122"/>
                <a:cs typeface="Cambria" pitchFamily="34" charset="-120"/>
              </a:rPr>
              <a:t>Les liaisons</a:t>
            </a:r>
            <a:endParaRPr lang="en-US" sz="4200" dirty="0"/>
          </a:p>
        </p:txBody>
      </p:sp>
      <p:sp>
        <p:nvSpPr>
          <p:cNvPr id="4" name="Shape 2"/>
          <p:cNvSpPr/>
          <p:nvPr/>
        </p:nvSpPr>
        <p:spPr>
          <a:xfrm>
            <a:off x="731520" y="2286000"/>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5" name="Text 3"/>
          <p:cNvSpPr txBox="1"/>
          <p:nvPr/>
        </p:nvSpPr>
        <p:spPr>
          <a:xfrm>
            <a:off x="1143000" y="2286000"/>
            <a:ext cx="9875520"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YamaroMix — multicaméra, rien que des téléphones</a:t>
            </a:r>
            <a:endParaRPr lang="en-US" sz="3000" dirty="0"/>
          </a:p>
        </p:txBody>
      </p:sp>
      <p:sp>
        <p:nvSpPr>
          <p:cNvPr id="6" name="Shape 4"/>
          <p:cNvSpPr/>
          <p:nvPr/>
        </p:nvSpPr>
        <p:spPr>
          <a:xfrm>
            <a:off x="731520" y="3587496"/>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7" name="Text 5"/>
          <p:cNvSpPr txBox="1"/>
          <p:nvPr/>
        </p:nvSpPr>
        <p:spPr>
          <a:xfrm>
            <a:off x="1143000" y="3587496"/>
            <a:ext cx="9875520"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YamaroAir — liaison audio HD, latence quasi nulle</a:t>
            </a:r>
            <a:endParaRPr lang="en-US" sz="3000" dirty="0"/>
          </a:p>
        </p:txBody>
      </p:sp>
      <p:sp>
        <p:nvSpPr>
          <p:cNvPr id="8" name="Shape 6"/>
          <p:cNvSpPr/>
          <p:nvPr/>
        </p:nvSpPr>
        <p:spPr>
          <a:xfrm>
            <a:off x="731520" y="4888992"/>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9" name="Text 7"/>
          <p:cNvSpPr txBox="1"/>
          <p:nvPr/>
        </p:nvSpPr>
        <p:spPr>
          <a:xfrm>
            <a:off x="1143000" y="4888992"/>
            <a:ext cx="9875520" cy="1100328"/>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YamaroLink — liaison vidéo Full HD, latence quasi nulle</a:t>
            </a:r>
            <a:endParaRPr lang="en-US" sz="3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32">
    <p:bg>
      <p:bgPr>
        <a:solidFill>
          <a:srgbClr val="F4F1EA"/>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CINQ OUTILS  (2/2)</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4200" b="1" dirty="0">
                <a:solidFill>
                  <a:srgbClr val="1B2420"/>
                </a:solidFill>
                <a:latin typeface="Cambria" pitchFamily="34" charset="0"/>
                <a:ea typeface="Cambria" pitchFamily="34" charset="-122"/>
                <a:cs typeface="Cambria" pitchFamily="34" charset="-120"/>
              </a:rPr>
              <a:t>L'antenne</a:t>
            </a:r>
            <a:endParaRPr lang="en-US" sz="4200" dirty="0"/>
          </a:p>
        </p:txBody>
      </p:sp>
      <p:sp>
        <p:nvSpPr>
          <p:cNvPr id="4" name="Shape 2"/>
          <p:cNvSpPr/>
          <p:nvPr/>
        </p:nvSpPr>
        <p:spPr>
          <a:xfrm>
            <a:off x="731520" y="2286000"/>
            <a:ext cx="10698480" cy="1751076"/>
          </a:xfrm>
          <a:prstGeom prst="roundRect">
            <a:avLst>
              <a:gd name="adj" fmla="val 417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5" name="Text 3"/>
          <p:cNvSpPr txBox="1"/>
          <p:nvPr/>
        </p:nvSpPr>
        <p:spPr>
          <a:xfrm>
            <a:off x="1143000" y="2286000"/>
            <a:ext cx="9875520" cy="1751076"/>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yamarOverlays — habillages d'antenne, même hors ligne</a:t>
            </a:r>
            <a:endParaRPr lang="en-US" sz="3000" dirty="0"/>
          </a:p>
        </p:txBody>
      </p:sp>
      <p:sp>
        <p:nvSpPr>
          <p:cNvPr id="6" name="Shape 4"/>
          <p:cNvSpPr/>
          <p:nvPr/>
        </p:nvSpPr>
        <p:spPr>
          <a:xfrm>
            <a:off x="731520" y="4238244"/>
            <a:ext cx="10698480" cy="1751076"/>
          </a:xfrm>
          <a:prstGeom prst="roundRect">
            <a:avLst>
              <a:gd name="adj" fmla="val 417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7" name="Text 5"/>
          <p:cNvSpPr txBox="1"/>
          <p:nvPr/>
        </p:nvSpPr>
        <p:spPr>
          <a:xfrm>
            <a:off x="1143000" y="4238244"/>
            <a:ext cx="9875520" cy="1751076"/>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I Noowo Studio — automation, monitoring HAAC et BuBeDRA</a:t>
            </a:r>
            <a:endParaRPr lang="en-US" sz="30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35">
    <p:bg>
      <p:bgPr>
        <a:solidFill>
          <a:srgbClr val="F4F1EA"/>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LES LIMITES</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3800" b="1" dirty="0">
                <a:solidFill>
                  <a:srgbClr val="1B2420"/>
                </a:solidFill>
                <a:latin typeface="Cambria" pitchFamily="34" charset="0"/>
                <a:ea typeface="Cambria" pitchFamily="34" charset="-122"/>
                <a:cs typeface="Cambria" pitchFamily="34" charset="-120"/>
              </a:rPr>
              <a:t>Ce que l'IA ne fera jamais à votre place</a:t>
            </a:r>
            <a:endParaRPr lang="en-US" sz="3800" dirty="0"/>
          </a:p>
        </p:txBody>
      </p:sp>
      <p:sp>
        <p:nvSpPr>
          <p:cNvPr id="4" name="Shape 2"/>
          <p:cNvSpPr/>
          <p:nvPr/>
        </p:nvSpPr>
        <p:spPr>
          <a:xfrm>
            <a:off x="731520" y="2286000"/>
            <a:ext cx="10698480" cy="774954"/>
          </a:xfrm>
          <a:prstGeom prst="roundRect">
            <a:avLst>
              <a:gd name="adj" fmla="val 9440"/>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5" name="Text 3"/>
          <p:cNvSpPr txBox="1"/>
          <p:nvPr/>
        </p:nvSpPr>
        <p:spPr>
          <a:xfrm>
            <a:off x="1143000" y="2286000"/>
            <a:ext cx="9875520" cy="774954"/>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Entendre un défaut de modulation avant l'auditeur</a:t>
            </a:r>
            <a:endParaRPr lang="en-US" sz="3000" dirty="0"/>
          </a:p>
        </p:txBody>
      </p:sp>
      <p:sp>
        <p:nvSpPr>
          <p:cNvPr id="6" name="Shape 4"/>
          <p:cNvSpPr/>
          <p:nvPr/>
        </p:nvSpPr>
        <p:spPr>
          <a:xfrm>
            <a:off x="731520" y="3262122"/>
            <a:ext cx="10698480" cy="774954"/>
          </a:xfrm>
          <a:prstGeom prst="roundRect">
            <a:avLst>
              <a:gd name="adj" fmla="val 9440"/>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7" name="Text 5"/>
          <p:cNvSpPr txBox="1"/>
          <p:nvPr/>
        </p:nvSpPr>
        <p:spPr>
          <a:xfrm>
            <a:off x="1143000" y="3262122"/>
            <a:ext cx="9875520" cy="774954"/>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Sentir qu'une odeur n'est pas normale dans le local</a:t>
            </a:r>
            <a:endParaRPr lang="en-US" sz="3000" dirty="0"/>
          </a:p>
        </p:txBody>
      </p:sp>
      <p:sp>
        <p:nvSpPr>
          <p:cNvPr id="8" name="Shape 6"/>
          <p:cNvSpPr/>
          <p:nvPr/>
        </p:nvSpPr>
        <p:spPr>
          <a:xfrm>
            <a:off x="731520" y="4238244"/>
            <a:ext cx="10698480" cy="774954"/>
          </a:xfrm>
          <a:prstGeom prst="roundRect">
            <a:avLst>
              <a:gd name="adj" fmla="val 9440"/>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9" name="Text 7"/>
          <p:cNvSpPr txBox="1"/>
          <p:nvPr/>
        </p:nvSpPr>
        <p:spPr>
          <a:xfrm>
            <a:off x="1143000" y="4238244"/>
            <a:ext cx="9875520" cy="774954"/>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Décider ce qui sort à l'antenne</a:t>
            </a:r>
            <a:endParaRPr lang="en-US" sz="3000" dirty="0"/>
          </a:p>
        </p:txBody>
      </p:sp>
      <p:sp>
        <p:nvSpPr>
          <p:cNvPr id="10" name="Shape 8"/>
          <p:cNvSpPr/>
          <p:nvPr/>
        </p:nvSpPr>
        <p:spPr>
          <a:xfrm>
            <a:off x="731520" y="5214366"/>
            <a:ext cx="10698480" cy="774954"/>
          </a:xfrm>
          <a:prstGeom prst="roundRect">
            <a:avLst>
              <a:gd name="adj" fmla="val 9440"/>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11" name="Text 9"/>
          <p:cNvSpPr txBox="1"/>
          <p:nvPr/>
        </p:nvSpPr>
        <p:spPr>
          <a:xfrm>
            <a:off x="1143000" y="5214366"/>
            <a:ext cx="9875520" cy="774954"/>
          </a:xfrm>
          <a:prstGeom prst="rect">
            <a:avLst/>
          </a:prstGeom>
          <a:noFill/>
          <a:ln/>
        </p:spPr>
        <p:txBody>
          <a:bodyPr wrap="square" lIns="0" tIns="0" rIns="0" bIns="0" rtlCol="0" anchor="ctr"/>
          <a:lstStyle/>
          <a:p>
            <a:pPr marL="0" indent="0">
              <a:buNone/>
            </a:pPr>
            <a:r>
              <a:rPr lang="en-US" sz="3000" dirty="0">
                <a:solidFill>
                  <a:srgbClr val="1B2420"/>
                </a:solidFill>
                <a:latin typeface="Calibri" pitchFamily="34" charset="0"/>
                <a:ea typeface="Calibri" pitchFamily="34" charset="-122"/>
                <a:cs typeface="Calibri" pitchFamily="34" charset="-120"/>
              </a:rPr>
              <a:t>Porter la responsabilité devant la HAAC</a:t>
            </a:r>
            <a:endParaRPr lang="en-US" sz="3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36">
    <p:bg>
      <p:bgPr>
        <a:solidFill>
          <a:srgbClr val="12402F"/>
        </a:solidFill>
        <a:effectLst/>
      </p:bgPr>
    </p:bg>
    <p:spTree>
      <p:nvGrpSpPr>
        <p:cNvPr id="1" name=""/>
        <p:cNvGrpSpPr/>
        <p:nvPr/>
      </p:nvGrpSpPr>
      <p:grpSpPr>
        <a:xfrm>
          <a:off x="0" y="0"/>
          <a:ext cx="0" cy="0"/>
          <a:chOff x="0" y="0"/>
          <a:chExt cx="0" cy="0"/>
        </a:xfrm>
      </p:grpSpPr>
      <p:sp>
        <p:nvSpPr>
          <p:cNvPr id="2" name="Shape 0"/>
          <p:cNvSpPr/>
          <p:nvPr/>
        </p:nvSpPr>
        <p:spPr>
          <a:xfrm>
            <a:off x="9418320" y="-822960"/>
            <a:ext cx="4206240" cy="4206240"/>
          </a:xfrm>
          <a:prstGeom prst="ellipse">
            <a:avLst/>
          </a:prstGeom>
          <a:solidFill>
            <a:srgbClr val="E0A526">
              <a:alpha val="11000"/>
            </a:srgbClr>
          </a:solidFill>
          <a:ln w="12700">
            <a:solidFill>
              <a:srgbClr val="E0A526">
                <a:alpha val="0"/>
              </a:srgbClr>
            </a:solidFill>
            <a:prstDash val="solid"/>
          </a:ln>
        </p:spPr>
      </p:sp>
      <p:sp>
        <p:nvSpPr>
          <p:cNvPr id="3" name="Shape 1"/>
          <p:cNvSpPr/>
          <p:nvPr/>
        </p:nvSpPr>
        <p:spPr>
          <a:xfrm>
            <a:off x="10058400" y="4572000"/>
            <a:ext cx="3108960" cy="3108960"/>
          </a:xfrm>
          <a:prstGeom prst="ellipse">
            <a:avLst/>
          </a:prstGeom>
          <a:solidFill>
            <a:srgbClr val="FFFFFF">
              <a:alpha val="7000"/>
            </a:srgbClr>
          </a:solidFill>
          <a:ln w="12700">
            <a:solidFill>
              <a:srgbClr val="FFFFFF">
                <a:alpha val="0"/>
              </a:srgbClr>
            </a:solidFill>
            <a:prstDash val="solid"/>
          </a:ln>
        </p:spPr>
      </p:sp>
      <p:sp>
        <p:nvSpPr>
          <p:cNvPr id="4" name="Text 2"/>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LA VOIX DE SYNTHÈSE</a:t>
            </a:r>
            <a:endParaRPr lang="en-US" sz="1800" dirty="0"/>
          </a:p>
        </p:txBody>
      </p:sp>
      <p:sp>
        <p:nvSpPr>
          <p:cNvPr id="5" name="Text 3"/>
          <p:cNvSpPr txBox="1"/>
          <p:nvPr/>
        </p:nvSpPr>
        <p:spPr>
          <a:xfrm>
            <a:off x="731520" y="1645920"/>
            <a:ext cx="8595360" cy="2377440"/>
          </a:xfrm>
          <a:prstGeom prst="rect">
            <a:avLst/>
          </a:prstGeom>
          <a:noFill/>
          <a:ln/>
        </p:spPr>
        <p:txBody>
          <a:bodyPr wrap="square" lIns="0" tIns="0" rIns="0" bIns="0" rtlCol="0" anchor="ctr"/>
          <a:lstStyle/>
          <a:p>
            <a:pPr marL="0" indent="0">
              <a:lnSpc>
                <a:spcPts val="5300"/>
              </a:lnSpc>
              <a:buNone/>
            </a:pPr>
            <a:r>
              <a:rPr lang="en-US" sz="4600" b="1" dirty="0">
                <a:solidFill>
                  <a:srgbClr val="FFFFFF"/>
                </a:solidFill>
                <a:latin typeface="Cambria" pitchFamily="34" charset="0"/>
                <a:ea typeface="Cambria" pitchFamily="34" charset="-122"/>
                <a:cs typeface="Cambria" pitchFamily="34" charset="-120"/>
              </a:rPr>
              <a:t>Si vous utilisez une voix de synthèse, dites-le.</a:t>
            </a:r>
            <a:endParaRPr lang="en-US" sz="4600" dirty="0"/>
          </a:p>
        </p:txBody>
      </p:sp>
      <p:sp>
        <p:nvSpPr>
          <p:cNvPr id="6" name="Text 4"/>
          <p:cNvSpPr txBox="1"/>
          <p:nvPr/>
        </p:nvSpPr>
        <p:spPr>
          <a:xfrm>
            <a:off x="731520" y="4389120"/>
            <a:ext cx="8595360" cy="1280160"/>
          </a:xfrm>
          <a:prstGeom prst="rect">
            <a:avLst/>
          </a:prstGeom>
          <a:noFill/>
          <a:ln/>
        </p:spPr>
        <p:txBody>
          <a:bodyPr wrap="square" lIns="0" tIns="0" rIns="0" bIns="0" rtlCol="0" anchor="ctr"/>
          <a:lstStyle/>
          <a:p>
            <a:pPr marL="0" indent="0">
              <a:lnSpc>
                <a:spcPts val="4000"/>
              </a:lnSpc>
              <a:buNone/>
            </a:pPr>
            <a:r>
              <a:rPr lang="en-US" sz="3000" dirty="0">
                <a:solidFill>
                  <a:srgbClr val="CFE0D6"/>
                </a:solidFill>
                <a:latin typeface="Calibri" pitchFamily="34" charset="0"/>
                <a:ea typeface="Calibri" pitchFamily="34" charset="-122"/>
                <a:cs typeface="Calibri" pitchFamily="34" charset="-120"/>
              </a:rPr>
              <a:t>La technologie ne crée pas la confiance.</a:t>
            </a:r>
            <a:endParaRPr lang="en-US" sz="3000" dirty="0"/>
          </a:p>
          <a:p>
            <a:pPr marL="0" indent="0">
              <a:lnSpc>
                <a:spcPts val="4000"/>
              </a:lnSpc>
              <a:buNone/>
            </a:pPr>
            <a:r>
              <a:rPr lang="en-US" sz="3000" dirty="0">
                <a:solidFill>
                  <a:srgbClr val="CFE0D6"/>
                </a:solidFill>
                <a:latin typeface="Calibri" pitchFamily="34" charset="0"/>
                <a:ea typeface="Calibri" pitchFamily="34" charset="-122"/>
                <a:cs typeface="Calibri" pitchFamily="34" charset="-120"/>
              </a:rPr>
              <a:t>Ce sont les radiodiffuseurs qui la construisent.</a:t>
            </a:r>
            <a:endParaRPr lang="en-US" sz="30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37">
    <p:bg>
      <p:bgPr>
        <a:solidFill>
          <a:srgbClr val="F4F1EA"/>
        </a:solidFill>
        <a:effectLst/>
      </p:bgPr>
    </p:bg>
    <p:spTree>
      <p:nvGrpSpPr>
        <p:cNvPr id="1" name=""/>
        <p:cNvGrpSpPr/>
        <p:nvPr/>
      </p:nvGrpSpPr>
      <p:grpSpPr>
        <a:xfrm>
          <a:off x="0" y="0"/>
          <a:ext cx="0" cy="0"/>
          <a:chOff x="0" y="0"/>
          <a:chExt cx="0" cy="0"/>
        </a:xfrm>
      </p:grpSpPr>
      <p:sp>
        <p:nvSpPr>
          <p:cNvPr id="2" name="Text 0"/>
          <p:cNvSpPr txBox="1"/>
          <p:nvPr/>
        </p:nvSpPr>
        <p:spPr>
          <a:xfrm>
            <a:off x="731520" y="384048"/>
            <a:ext cx="10698480" cy="411480"/>
          </a:xfrm>
          <a:prstGeom prst="rect">
            <a:avLst/>
          </a:prstGeom>
          <a:noFill/>
          <a:ln/>
        </p:spPr>
        <p:txBody>
          <a:bodyPr wrap="square" lIns="0" tIns="0" rIns="0" bIns="0" rtlCol="0" anchor="ctr"/>
          <a:lstStyle/>
          <a:p>
            <a:pPr marL="0" indent="0">
              <a:buNone/>
            </a:pPr>
            <a:r>
              <a:rPr lang="en-US" sz="1800" b="1" kern="0" spc="200" dirty="0">
                <a:solidFill>
                  <a:srgbClr val="E0A526"/>
                </a:solidFill>
                <a:latin typeface="Calibri" pitchFamily="34" charset="0"/>
                <a:ea typeface="Calibri" pitchFamily="34" charset="-122"/>
                <a:cs typeface="Calibri" pitchFamily="34" charset="-120"/>
              </a:rPr>
              <a:t>POUR FINIR</a:t>
            </a:r>
            <a:endParaRPr lang="en-US" sz="1800" dirty="0"/>
          </a:p>
        </p:txBody>
      </p:sp>
      <p:sp>
        <p:nvSpPr>
          <p:cNvPr id="3" name="Text 1"/>
          <p:cNvSpPr txBox="1"/>
          <p:nvPr/>
        </p:nvSpPr>
        <p:spPr>
          <a:xfrm>
            <a:off x="731520" y="914400"/>
            <a:ext cx="10698480" cy="1188720"/>
          </a:xfrm>
          <a:prstGeom prst="rect">
            <a:avLst/>
          </a:prstGeom>
          <a:noFill/>
          <a:ln/>
        </p:spPr>
        <p:txBody>
          <a:bodyPr wrap="square" lIns="0" tIns="0" rIns="0" bIns="0" rtlCol="0" anchor="ctr"/>
          <a:lstStyle/>
          <a:p>
            <a:pPr marL="0" indent="0">
              <a:buNone/>
            </a:pPr>
            <a:r>
              <a:rPr lang="en-US" sz="4200" b="1" dirty="0">
                <a:solidFill>
                  <a:srgbClr val="1B2420"/>
                </a:solidFill>
                <a:latin typeface="Cambria" pitchFamily="34" charset="0"/>
                <a:ea typeface="Cambria" pitchFamily="34" charset="-122"/>
                <a:cs typeface="Cambria" pitchFamily="34" charset="-120"/>
              </a:rPr>
              <a:t>Trois gestes pour lundi matin</a:t>
            </a:r>
            <a:endParaRPr lang="en-US" sz="4200" dirty="0"/>
          </a:p>
        </p:txBody>
      </p:sp>
      <p:sp>
        <p:nvSpPr>
          <p:cNvPr id="4" name="Shape 2"/>
          <p:cNvSpPr/>
          <p:nvPr/>
        </p:nvSpPr>
        <p:spPr>
          <a:xfrm>
            <a:off x="731520" y="2286000"/>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5" name="Shape 3"/>
          <p:cNvSpPr/>
          <p:nvPr/>
        </p:nvSpPr>
        <p:spPr>
          <a:xfrm>
            <a:off x="1097280" y="2479548"/>
            <a:ext cx="713232" cy="713232"/>
          </a:xfrm>
          <a:prstGeom prst="ellipse">
            <a:avLst/>
          </a:prstGeom>
          <a:solidFill>
            <a:srgbClr val="E0A526"/>
          </a:solidFill>
          <a:ln w="12700">
            <a:solidFill>
              <a:srgbClr val="E0A526"/>
            </a:solidFill>
            <a:prstDash val="solid"/>
          </a:ln>
        </p:spPr>
      </p:sp>
      <p:sp>
        <p:nvSpPr>
          <p:cNvPr id="6" name="Text 4"/>
          <p:cNvSpPr txBox="1"/>
          <p:nvPr/>
        </p:nvSpPr>
        <p:spPr>
          <a:xfrm>
            <a:off x="1097280" y="2479548"/>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1</a:t>
            </a:r>
            <a:endParaRPr lang="en-US" sz="2600" dirty="0"/>
          </a:p>
        </p:txBody>
      </p:sp>
      <p:sp>
        <p:nvSpPr>
          <p:cNvPr id="7" name="Text 5"/>
          <p:cNvSpPr txBox="1"/>
          <p:nvPr/>
        </p:nvSpPr>
        <p:spPr>
          <a:xfrm>
            <a:off x="2130552" y="2286000"/>
            <a:ext cx="8887968" cy="1100328"/>
          </a:xfrm>
          <a:prstGeom prst="rect">
            <a:avLst/>
          </a:prstGeom>
          <a:noFill/>
          <a:ln/>
        </p:spPr>
        <p:txBody>
          <a:bodyPr wrap="square" lIns="0" tIns="0" rIns="0" bIns="0" rtlCol="0" anchor="ctr"/>
          <a:lstStyle/>
          <a:p>
            <a:pPr marL="0" indent="0">
              <a:buNone/>
            </a:pPr>
            <a:r>
              <a:rPr lang="en-US" sz="3400" dirty="0">
                <a:solidFill>
                  <a:srgbClr val="1B2420"/>
                </a:solidFill>
                <a:latin typeface="Calibri" pitchFamily="34" charset="0"/>
                <a:ea typeface="Calibri" pitchFamily="34" charset="-122"/>
                <a:cs typeface="Calibri" pitchFamily="34" charset="-120"/>
              </a:rPr>
              <a:t>Photographiez une panne avant d'appeler</a:t>
            </a:r>
            <a:endParaRPr lang="en-US" sz="3400" dirty="0"/>
          </a:p>
        </p:txBody>
      </p:sp>
      <p:sp>
        <p:nvSpPr>
          <p:cNvPr id="8" name="Shape 6"/>
          <p:cNvSpPr/>
          <p:nvPr/>
        </p:nvSpPr>
        <p:spPr>
          <a:xfrm>
            <a:off x="731520" y="3587496"/>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9" name="Shape 7"/>
          <p:cNvSpPr/>
          <p:nvPr/>
        </p:nvSpPr>
        <p:spPr>
          <a:xfrm>
            <a:off x="1097280" y="3781044"/>
            <a:ext cx="713232" cy="713232"/>
          </a:xfrm>
          <a:prstGeom prst="ellipse">
            <a:avLst/>
          </a:prstGeom>
          <a:solidFill>
            <a:srgbClr val="E0A526"/>
          </a:solidFill>
          <a:ln w="12700">
            <a:solidFill>
              <a:srgbClr val="E0A526"/>
            </a:solidFill>
            <a:prstDash val="solid"/>
          </a:ln>
        </p:spPr>
      </p:sp>
      <p:sp>
        <p:nvSpPr>
          <p:cNvPr id="10" name="Text 8"/>
          <p:cNvSpPr txBox="1"/>
          <p:nvPr/>
        </p:nvSpPr>
        <p:spPr>
          <a:xfrm>
            <a:off x="1097280" y="3781044"/>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2</a:t>
            </a:r>
            <a:endParaRPr lang="en-US" sz="2600" dirty="0"/>
          </a:p>
        </p:txBody>
      </p:sp>
      <p:sp>
        <p:nvSpPr>
          <p:cNvPr id="11" name="Text 9"/>
          <p:cNvSpPr txBox="1"/>
          <p:nvPr/>
        </p:nvSpPr>
        <p:spPr>
          <a:xfrm>
            <a:off x="2130552" y="3587496"/>
            <a:ext cx="8887968" cy="1100328"/>
          </a:xfrm>
          <a:prstGeom prst="rect">
            <a:avLst/>
          </a:prstGeom>
          <a:noFill/>
          <a:ln/>
        </p:spPr>
        <p:txBody>
          <a:bodyPr wrap="square" lIns="0" tIns="0" rIns="0" bIns="0" rtlCol="0" anchor="ctr"/>
          <a:lstStyle/>
          <a:p>
            <a:pPr marL="0" indent="0">
              <a:buNone/>
            </a:pPr>
            <a:r>
              <a:rPr lang="en-US" sz="3400" dirty="0">
                <a:solidFill>
                  <a:srgbClr val="1B2420"/>
                </a:solidFill>
                <a:latin typeface="Calibri" pitchFamily="34" charset="0"/>
                <a:ea typeface="Calibri" pitchFamily="34" charset="-122"/>
                <a:cs typeface="Calibri" pitchFamily="34" charset="-120"/>
              </a:rPr>
              <a:t>Faites-vous un modèle de rapport de diffusion</a:t>
            </a:r>
            <a:endParaRPr lang="en-US" sz="3400" dirty="0"/>
          </a:p>
        </p:txBody>
      </p:sp>
      <p:sp>
        <p:nvSpPr>
          <p:cNvPr id="12" name="Shape 10"/>
          <p:cNvSpPr/>
          <p:nvPr/>
        </p:nvSpPr>
        <p:spPr>
          <a:xfrm>
            <a:off x="731520" y="4888992"/>
            <a:ext cx="10698480" cy="1100328"/>
          </a:xfrm>
          <a:prstGeom prst="roundRect">
            <a:avLst>
              <a:gd name="adj" fmla="val 6648"/>
            </a:avLst>
          </a:prstGeom>
          <a:solidFill>
            <a:srgbClr val="FFFFFF"/>
          </a:solidFill>
          <a:ln w="12700">
            <a:solidFill>
              <a:srgbClr val="FFFFFF"/>
            </a:solidFill>
            <a:prstDash val="solid"/>
          </a:ln>
          <a:effectLst>
            <a:outerShdw blurRad="101600" dist="25400" dir="5400000" algn="bl" rotWithShape="0">
              <a:srgbClr val="000000">
                <a:alpha val="10000"/>
              </a:srgbClr>
            </a:outerShdw>
          </a:effectLst>
        </p:spPr>
      </p:sp>
      <p:sp>
        <p:nvSpPr>
          <p:cNvPr id="13" name="Shape 11"/>
          <p:cNvSpPr/>
          <p:nvPr/>
        </p:nvSpPr>
        <p:spPr>
          <a:xfrm>
            <a:off x="1097280" y="5082540"/>
            <a:ext cx="713232" cy="713232"/>
          </a:xfrm>
          <a:prstGeom prst="ellipse">
            <a:avLst/>
          </a:prstGeom>
          <a:solidFill>
            <a:srgbClr val="E0A526"/>
          </a:solidFill>
          <a:ln w="12700">
            <a:solidFill>
              <a:srgbClr val="E0A526"/>
            </a:solidFill>
            <a:prstDash val="solid"/>
          </a:ln>
        </p:spPr>
      </p:sp>
      <p:sp>
        <p:nvSpPr>
          <p:cNvPr id="14" name="Text 12"/>
          <p:cNvSpPr txBox="1"/>
          <p:nvPr/>
        </p:nvSpPr>
        <p:spPr>
          <a:xfrm>
            <a:off x="1097280" y="5082540"/>
            <a:ext cx="713232" cy="713232"/>
          </a:xfrm>
          <a:prstGeom prst="rect">
            <a:avLst/>
          </a:prstGeom>
          <a:noFill/>
          <a:ln/>
        </p:spPr>
        <p:txBody>
          <a:bodyPr wrap="square" lIns="0" tIns="0" rIns="0" bIns="0" rtlCol="0" anchor="ctr"/>
          <a:lstStyle/>
          <a:p>
            <a:pPr marL="0" indent="0" algn="ctr">
              <a:buNone/>
            </a:pPr>
            <a:r>
              <a:rPr lang="en-US" sz="2600" b="1" dirty="0">
                <a:solidFill>
                  <a:srgbClr val="12402F"/>
                </a:solidFill>
                <a:latin typeface="Cambria" pitchFamily="34" charset="0"/>
                <a:ea typeface="Cambria" pitchFamily="34" charset="-122"/>
                <a:cs typeface="Cambria" pitchFamily="34" charset="-120"/>
              </a:rPr>
              <a:t>3</a:t>
            </a:r>
            <a:endParaRPr lang="en-US" sz="2600" dirty="0"/>
          </a:p>
        </p:txBody>
      </p:sp>
      <p:sp>
        <p:nvSpPr>
          <p:cNvPr id="15" name="Text 13"/>
          <p:cNvSpPr txBox="1"/>
          <p:nvPr/>
        </p:nvSpPr>
        <p:spPr>
          <a:xfrm>
            <a:off x="2130552" y="4888992"/>
            <a:ext cx="8887968" cy="1100328"/>
          </a:xfrm>
          <a:prstGeom prst="rect">
            <a:avLst/>
          </a:prstGeom>
          <a:noFill/>
          <a:ln/>
        </p:spPr>
        <p:txBody>
          <a:bodyPr wrap="square" lIns="0" tIns="0" rIns="0" bIns="0" rtlCol="0" anchor="ctr"/>
          <a:lstStyle/>
          <a:p>
            <a:pPr marL="0" indent="0">
              <a:buNone/>
            </a:pPr>
            <a:r>
              <a:rPr lang="en-US" sz="3400" dirty="0">
                <a:solidFill>
                  <a:srgbClr val="1B2420"/>
                </a:solidFill>
                <a:latin typeface="Calibri" pitchFamily="34" charset="0"/>
                <a:ea typeface="Calibri" pitchFamily="34" charset="-122"/>
                <a:cs typeface="Calibri" pitchFamily="34" charset="-120"/>
              </a:rPr>
              <a:t>Posez une question bête sur un réglage</a:t>
            </a:r>
            <a:endParaRPr lang="en-US" sz="3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38">
    <p:bg>
      <p:bgPr>
        <a:solidFill>
          <a:srgbClr val="12402F"/>
        </a:solidFill>
        <a:effectLst/>
      </p:bgPr>
    </p:bg>
    <p:spTree>
      <p:nvGrpSpPr>
        <p:cNvPr id="1" name=""/>
        <p:cNvGrpSpPr/>
        <p:nvPr/>
      </p:nvGrpSpPr>
      <p:grpSpPr>
        <a:xfrm>
          <a:off x="0" y="0"/>
          <a:ext cx="0" cy="0"/>
          <a:chOff x="0" y="0"/>
          <a:chExt cx="0" cy="0"/>
        </a:xfrm>
      </p:grpSpPr>
      <p:sp>
        <p:nvSpPr>
          <p:cNvPr id="2" name="Shape 0"/>
          <p:cNvSpPr/>
          <p:nvPr/>
        </p:nvSpPr>
        <p:spPr>
          <a:xfrm>
            <a:off x="9509760" y="457200"/>
            <a:ext cx="3657600" cy="3657600"/>
          </a:xfrm>
          <a:prstGeom prst="ellipse">
            <a:avLst/>
          </a:prstGeom>
          <a:solidFill>
            <a:srgbClr val="E0A526">
              <a:alpha val="11000"/>
            </a:srgbClr>
          </a:solidFill>
          <a:ln w="12700">
            <a:solidFill>
              <a:srgbClr val="E0A526">
                <a:alpha val="0"/>
              </a:srgbClr>
            </a:solidFill>
            <a:prstDash val="solid"/>
          </a:ln>
        </p:spPr>
      </p:sp>
      <p:sp>
        <p:nvSpPr>
          <p:cNvPr id="3" name="Text 1"/>
          <p:cNvSpPr txBox="1"/>
          <p:nvPr/>
        </p:nvSpPr>
        <p:spPr>
          <a:xfrm>
            <a:off x="731520" y="1737360"/>
            <a:ext cx="8778240" cy="1371600"/>
          </a:xfrm>
          <a:prstGeom prst="rect">
            <a:avLst/>
          </a:prstGeom>
          <a:noFill/>
          <a:ln/>
        </p:spPr>
        <p:txBody>
          <a:bodyPr wrap="square" lIns="0" tIns="0" rIns="0" bIns="0" rtlCol="0" anchor="ctr"/>
          <a:lstStyle/>
          <a:p>
            <a:pPr marL="0" indent="0">
              <a:lnSpc>
                <a:spcPts val="5200"/>
              </a:lnSpc>
              <a:buNone/>
            </a:pPr>
            <a:r>
              <a:rPr lang="en-US" sz="4400" b="1" dirty="0">
                <a:solidFill>
                  <a:srgbClr val="FFFFFF"/>
                </a:solidFill>
                <a:latin typeface="Cambria" pitchFamily="34" charset="0"/>
                <a:ea typeface="Cambria" pitchFamily="34" charset="-122"/>
                <a:cs typeface="Cambria" pitchFamily="34" charset="-120"/>
              </a:rPr>
              <a:t>L'IA ne remplace pas votre geste.</a:t>
            </a:r>
            <a:endParaRPr lang="en-US" sz="4400" dirty="0"/>
          </a:p>
        </p:txBody>
      </p:sp>
      <p:sp>
        <p:nvSpPr>
          <p:cNvPr id="4" name="Shape 2"/>
          <p:cNvSpPr/>
          <p:nvPr/>
        </p:nvSpPr>
        <p:spPr>
          <a:xfrm>
            <a:off x="731520" y="3383280"/>
            <a:ext cx="8778240" cy="1463040"/>
          </a:xfrm>
          <a:prstGeom prst="roundRect">
            <a:avLst>
              <a:gd name="adj" fmla="val 5000"/>
            </a:avLst>
          </a:prstGeom>
          <a:solidFill>
            <a:srgbClr val="E0A526"/>
          </a:solidFill>
          <a:ln w="12700">
            <a:solidFill>
              <a:srgbClr val="E0A526"/>
            </a:solidFill>
            <a:prstDash val="solid"/>
          </a:ln>
        </p:spPr>
      </p:sp>
      <p:sp>
        <p:nvSpPr>
          <p:cNvPr id="5" name="Text 3"/>
          <p:cNvSpPr txBox="1"/>
          <p:nvPr/>
        </p:nvSpPr>
        <p:spPr>
          <a:xfrm>
            <a:off x="731520" y="3383280"/>
            <a:ext cx="8778240" cy="1463040"/>
          </a:xfrm>
          <a:prstGeom prst="rect">
            <a:avLst/>
          </a:prstGeom>
          <a:noFill/>
          <a:ln/>
        </p:spPr>
        <p:txBody>
          <a:bodyPr wrap="square" lIns="0" tIns="0" rIns="0" bIns="0" rtlCol="0" anchor="ctr"/>
          <a:lstStyle/>
          <a:p>
            <a:pPr marL="0" indent="0" algn="ctr">
              <a:buNone/>
            </a:pPr>
            <a:r>
              <a:rPr lang="en-US" sz="4000" b="1" dirty="0">
                <a:solidFill>
                  <a:srgbClr val="12402F"/>
                </a:solidFill>
                <a:latin typeface="Cambria" pitchFamily="34" charset="0"/>
                <a:ea typeface="Cambria" pitchFamily="34" charset="-122"/>
                <a:cs typeface="Cambria" pitchFamily="34" charset="-120"/>
              </a:rPr>
              <a:t>Elle supprime votre isolement.</a:t>
            </a:r>
            <a:endParaRPr lang="en-US" sz="4000" dirty="0"/>
          </a:p>
        </p:txBody>
      </p:sp>
      <p:sp>
        <p:nvSpPr>
          <p:cNvPr id="6" name="Text 4"/>
          <p:cNvSpPr txBox="1"/>
          <p:nvPr/>
        </p:nvSpPr>
        <p:spPr>
          <a:xfrm>
            <a:off x="731520" y="5577840"/>
            <a:ext cx="8778240" cy="457200"/>
          </a:xfrm>
          <a:prstGeom prst="rect">
            <a:avLst/>
          </a:prstGeom>
          <a:noFill/>
          <a:ln/>
        </p:spPr>
        <p:txBody>
          <a:bodyPr wrap="square" lIns="0" tIns="0" rIns="0" bIns="0" rtlCol="0" anchor="ctr"/>
          <a:lstStyle/>
          <a:p>
            <a:pPr marL="0" indent="0">
              <a:buNone/>
            </a:pPr>
            <a:r>
              <a:rPr lang="en-US" sz="2400" dirty="0">
                <a:solidFill>
                  <a:srgbClr val="CFE0D6"/>
                </a:solidFill>
                <a:latin typeface="Calibri" pitchFamily="34" charset="0"/>
                <a:ea typeface="Calibri" pitchFamily="34" charset="-122"/>
                <a:cs typeface="Calibri" pitchFamily="34" charset="-120"/>
              </a:rPr>
              <a:t>Merci.  ·  Gaston YAMARO</a:t>
            </a:r>
            <a:endParaRPr lang="en-US" sz="2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1676</Words>
  <Application>Microsoft Office PowerPoint</Application>
  <PresentationFormat>Grand écran</PresentationFormat>
  <Paragraphs>197</Paragraphs>
  <Slides>29</Slides>
  <Notes>29</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Arial</vt:lpstr>
      <vt:lpstr>Calibri</vt:lpstr>
      <vt:lpstr>Cambria</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facilitations du metier de technicien Radio a l'ere de l'IA</dc:title>
  <dc:subject>PptxGenJS Presentation</dc:subject>
  <dc:creator>Gaston YAMARO</dc:creator>
  <cp:lastModifiedBy>anyDesk</cp:lastModifiedBy>
  <cp:revision>2</cp:revision>
  <dcterms:created xsi:type="dcterms:W3CDTF">2026-08-28T22:02:31Z</dcterms:created>
  <dcterms:modified xsi:type="dcterms:W3CDTF">2026-08-29T12:17:13Z</dcterms:modified>
</cp:coreProperties>
</file>